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6" r:id="rId3"/>
    <p:sldId id="269" r:id="rId4"/>
    <p:sldId id="291" r:id="rId5"/>
    <p:sldId id="317" r:id="rId6"/>
    <p:sldId id="304" r:id="rId7"/>
    <p:sldId id="330" r:id="rId8"/>
    <p:sldId id="332" r:id="rId9"/>
    <p:sldId id="327" r:id="rId10"/>
    <p:sldId id="282" r:id="rId11"/>
    <p:sldId id="321" r:id="rId12"/>
    <p:sldId id="293" r:id="rId13"/>
    <p:sldId id="258" r:id="rId14"/>
    <p:sldId id="264" r:id="rId15"/>
    <p:sldId id="328" r:id="rId16"/>
    <p:sldId id="326" r:id="rId17"/>
    <p:sldId id="263" r:id="rId18"/>
    <p:sldId id="325" r:id="rId19"/>
    <p:sldId id="333" r:id="rId20"/>
    <p:sldId id="294" r:id="rId21"/>
    <p:sldId id="295" r:id="rId22"/>
    <p:sldId id="296" r:id="rId23"/>
    <p:sldId id="334" r:id="rId24"/>
    <p:sldId id="335" r:id="rId25"/>
    <p:sldId id="265" r:id="rId26"/>
  </p:sldIdLst>
  <p:sldSz cx="9144000" cy="6858000" type="screen4x3"/>
  <p:notesSz cx="6669088" cy="9928225"/>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1E4649"/>
    <a:srgbClr val="0070C0"/>
    <a:srgbClr val="7030A0"/>
    <a:srgbClr val="BE0F34"/>
    <a:srgbClr val="D31145"/>
    <a:srgbClr val="C41E3A"/>
    <a:srgbClr val="CC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88695" autoAdjust="0"/>
  </p:normalViewPr>
  <p:slideViewPr>
    <p:cSldViewPr snapToGrid="0">
      <p:cViewPr>
        <p:scale>
          <a:sx n="101" d="100"/>
          <a:sy n="101" d="100"/>
        </p:scale>
        <p:origin x="-96" y="-390"/>
      </p:cViewPr>
      <p:guideLst>
        <p:guide orient="horz" pos="2160"/>
        <p:guide pos="2880"/>
      </p:guideLst>
    </p:cSldViewPr>
  </p:slideViewPr>
  <p:outlineViewPr>
    <p:cViewPr>
      <p:scale>
        <a:sx n="33" d="100"/>
        <a:sy n="33" d="100"/>
      </p:scale>
      <p:origin x="48" y="1244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38"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A31C5-97ED-44CB-9AF4-0382AA985E4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BBF1452F-6E62-43B7-99AD-890349F7C4AA}">
      <dgm:prSet phldrT="[Text]" custT="1"/>
      <dgm:spPr>
        <a:solidFill>
          <a:schemeClr val="bg1"/>
        </a:solidFill>
        <a:ln>
          <a:solidFill>
            <a:srgbClr val="00B0F0"/>
          </a:solidFill>
        </a:ln>
      </dgm:spPr>
      <dgm:t>
        <a:bodyPr/>
        <a:lstStyle/>
        <a:p>
          <a:r>
            <a:rPr lang="en-GB" sz="1300" b="1" u="sng" dirty="0" smtClean="0">
              <a:solidFill>
                <a:schemeClr val="tx1"/>
              </a:solidFill>
            </a:rPr>
            <a:t>1970s</a:t>
          </a:r>
          <a:r>
            <a:rPr lang="en-GB" sz="1300" u="sng" dirty="0" smtClean="0">
              <a:solidFill>
                <a:schemeClr val="tx1"/>
              </a:solidFill>
            </a:rPr>
            <a:t> </a:t>
          </a:r>
        </a:p>
        <a:p>
          <a:r>
            <a:rPr lang="en-GB" sz="1300" b="1" dirty="0" smtClean="0">
              <a:solidFill>
                <a:schemeClr val="tx1"/>
              </a:solidFill>
            </a:rPr>
            <a:t>Term coined </a:t>
          </a:r>
          <a:r>
            <a:rPr lang="en-GB" sz="1300" dirty="0" smtClean="0">
              <a:solidFill>
                <a:schemeClr val="tx1"/>
              </a:solidFill>
            </a:rPr>
            <a:t>by Paul Zurkowski (1974) </a:t>
          </a:r>
          <a:r>
            <a:rPr lang="en-GB" sz="1300" b="1" dirty="0" smtClean="0">
              <a:solidFill>
                <a:schemeClr val="tx1"/>
              </a:solidFill>
            </a:rPr>
            <a:t>US Information Industries Association</a:t>
          </a:r>
        </a:p>
        <a:p>
          <a:r>
            <a:rPr lang="en-GB" sz="1300" dirty="0" smtClean="0">
              <a:solidFill>
                <a:schemeClr val="tx1"/>
              </a:solidFill>
            </a:rPr>
            <a:t>Information Literacy initiatives in </a:t>
          </a:r>
          <a:r>
            <a:rPr lang="en-GB" sz="1300" b="1" dirty="0" smtClean="0">
              <a:solidFill>
                <a:schemeClr val="tx1"/>
              </a:solidFill>
            </a:rPr>
            <a:t>Australia </a:t>
          </a:r>
          <a:r>
            <a:rPr lang="en-GB" sz="1300" dirty="0" smtClean="0">
              <a:solidFill>
                <a:schemeClr val="tx1"/>
              </a:solidFill>
            </a:rPr>
            <a:t>originated in the </a:t>
          </a:r>
          <a:r>
            <a:rPr lang="en-GB" sz="1300" b="1" dirty="0" smtClean="0">
              <a:solidFill>
                <a:schemeClr val="tx1"/>
              </a:solidFill>
            </a:rPr>
            <a:t>school library sector </a:t>
          </a:r>
          <a:endParaRPr lang="en-GB" sz="1300" b="1" dirty="0">
            <a:solidFill>
              <a:schemeClr val="tx1"/>
            </a:solidFill>
          </a:endParaRPr>
        </a:p>
      </dgm:t>
    </dgm:pt>
    <dgm:pt modelId="{18CB4E9B-C37D-4663-9A48-806862681C1E}" type="parTrans" cxnId="{7E3874B4-F048-4E16-9B9F-8F7709947973}">
      <dgm:prSet/>
      <dgm:spPr/>
      <dgm:t>
        <a:bodyPr/>
        <a:lstStyle/>
        <a:p>
          <a:endParaRPr lang="en-GB"/>
        </a:p>
      </dgm:t>
    </dgm:pt>
    <dgm:pt modelId="{531ABBD3-2D48-4777-9796-F9196A6EC9E3}" type="sibTrans" cxnId="{7E3874B4-F048-4E16-9B9F-8F7709947973}">
      <dgm:prSet custT="1"/>
      <dgm:spPr>
        <a:solidFill>
          <a:schemeClr val="accent1">
            <a:lumMod val="50000"/>
            <a:alpha val="90000"/>
          </a:schemeClr>
        </a:solidFill>
      </dgm:spPr>
      <dgm:t>
        <a:bodyPr/>
        <a:lstStyle/>
        <a:p>
          <a:endParaRPr lang="en-GB" sz="800" dirty="0"/>
        </a:p>
      </dgm:t>
    </dgm:pt>
    <dgm:pt modelId="{E06C77A4-EA86-463D-B397-C531AC7281E0}">
      <dgm:prSet phldrT="[Text]" custT="1"/>
      <dgm:spPr>
        <a:solidFill>
          <a:schemeClr val="bg1"/>
        </a:solidFill>
        <a:ln>
          <a:solidFill>
            <a:srgbClr val="00B0F0"/>
          </a:solidFill>
        </a:ln>
      </dgm:spPr>
      <dgm:t>
        <a:bodyPr/>
        <a:lstStyle/>
        <a:p>
          <a:endParaRPr lang="en-GB" sz="1200" dirty="0" smtClean="0">
            <a:solidFill>
              <a:schemeClr val="tx1"/>
            </a:solidFill>
          </a:endParaRPr>
        </a:p>
        <a:p>
          <a:r>
            <a:rPr lang="en-GB" sz="1300" b="1" u="sng" dirty="0" smtClean="0">
              <a:solidFill>
                <a:schemeClr val="tx1"/>
              </a:solidFill>
            </a:rPr>
            <a:t>1980s</a:t>
          </a:r>
        </a:p>
        <a:p>
          <a:r>
            <a:rPr lang="en-GB" sz="1300" dirty="0" smtClean="0">
              <a:solidFill>
                <a:schemeClr val="tx1"/>
              </a:solidFill>
            </a:rPr>
            <a:t>Information Literacy initiatives in </a:t>
          </a:r>
          <a:r>
            <a:rPr lang="en-GB" sz="1300" b="1" dirty="0" smtClean="0">
              <a:solidFill>
                <a:schemeClr val="tx1"/>
              </a:solidFill>
            </a:rPr>
            <a:t>New Zealand </a:t>
          </a:r>
          <a:r>
            <a:rPr lang="en-GB" sz="1300" dirty="0" smtClean="0">
              <a:solidFill>
                <a:schemeClr val="tx1"/>
              </a:solidFill>
            </a:rPr>
            <a:t>in the </a:t>
          </a:r>
          <a:r>
            <a:rPr lang="en-GB" sz="1300" b="1" dirty="0" smtClean="0">
              <a:solidFill>
                <a:schemeClr val="tx1"/>
              </a:solidFill>
            </a:rPr>
            <a:t>school library sector </a:t>
          </a:r>
          <a:r>
            <a:rPr lang="en-GB" sz="1300" dirty="0" smtClean="0">
              <a:solidFill>
                <a:schemeClr val="tx1"/>
              </a:solidFill>
            </a:rPr>
            <a:t>mid-1980s</a:t>
          </a:r>
        </a:p>
        <a:p>
          <a:r>
            <a:rPr lang="en-GB" sz="1300" b="1" dirty="0" smtClean="0">
              <a:solidFill>
                <a:schemeClr val="tx1"/>
              </a:solidFill>
            </a:rPr>
            <a:t>ALA</a:t>
          </a:r>
          <a:r>
            <a:rPr lang="en-GB" sz="1300" dirty="0" smtClean="0">
              <a:solidFill>
                <a:schemeClr val="tx1"/>
              </a:solidFill>
            </a:rPr>
            <a:t> (1989) </a:t>
          </a:r>
          <a:r>
            <a:rPr lang="en-GB" sz="1300" b="1" dirty="0" smtClean="0">
              <a:solidFill>
                <a:schemeClr val="tx1"/>
              </a:solidFill>
            </a:rPr>
            <a:t>highlights the importance </a:t>
          </a:r>
          <a:r>
            <a:rPr lang="en-GB" sz="1300" dirty="0" smtClean="0">
              <a:solidFill>
                <a:schemeClr val="tx1"/>
              </a:solidFill>
            </a:rPr>
            <a:t>of Information Literacy to </a:t>
          </a:r>
          <a:r>
            <a:rPr lang="en-GB" sz="1300" b="1" dirty="0" smtClean="0">
              <a:solidFill>
                <a:schemeClr val="tx1"/>
              </a:solidFill>
            </a:rPr>
            <a:t>individuals, business, and citizenship</a:t>
          </a:r>
        </a:p>
        <a:p>
          <a:endParaRPr lang="en-GB" sz="1400" dirty="0"/>
        </a:p>
      </dgm:t>
    </dgm:pt>
    <dgm:pt modelId="{80C4531C-8CF1-4481-8468-D37D0B61627F}" type="parTrans" cxnId="{D7733538-6916-4B10-BD2D-5092ED8A626F}">
      <dgm:prSet/>
      <dgm:spPr/>
      <dgm:t>
        <a:bodyPr/>
        <a:lstStyle/>
        <a:p>
          <a:endParaRPr lang="en-GB"/>
        </a:p>
      </dgm:t>
    </dgm:pt>
    <dgm:pt modelId="{E071C5D6-D540-40EB-8054-9417328BF154}" type="sibTrans" cxnId="{D7733538-6916-4B10-BD2D-5092ED8A626F}">
      <dgm:prSet/>
      <dgm:spPr>
        <a:solidFill>
          <a:schemeClr val="accent1">
            <a:lumMod val="50000"/>
            <a:alpha val="90000"/>
          </a:schemeClr>
        </a:solidFill>
      </dgm:spPr>
      <dgm:t>
        <a:bodyPr/>
        <a:lstStyle/>
        <a:p>
          <a:endParaRPr lang="en-GB"/>
        </a:p>
      </dgm:t>
    </dgm:pt>
    <dgm:pt modelId="{7A4132C6-1C2C-4C78-964D-5A8E2BE1EB61}">
      <dgm:prSet phldrT="[Text]" custT="1"/>
      <dgm:spPr>
        <a:solidFill>
          <a:schemeClr val="bg1"/>
        </a:solidFill>
        <a:ln>
          <a:solidFill>
            <a:srgbClr val="00B0F0"/>
          </a:solidFill>
        </a:ln>
      </dgm:spPr>
      <dgm:t>
        <a:bodyPr/>
        <a:lstStyle/>
        <a:p>
          <a:r>
            <a:rPr lang="en-GB" sz="1200" b="1" u="sng" dirty="0" smtClean="0">
              <a:solidFill>
                <a:schemeClr val="tx1"/>
              </a:solidFill>
            </a:rPr>
            <a:t>1990s</a:t>
          </a:r>
        </a:p>
        <a:p>
          <a:r>
            <a:rPr lang="en-GB" sz="1300" b="1" dirty="0" smtClean="0">
              <a:solidFill>
                <a:schemeClr val="tx1"/>
              </a:solidFill>
            </a:rPr>
            <a:t>Higher education librarians </a:t>
          </a:r>
          <a:r>
            <a:rPr lang="en-GB" sz="1300" dirty="0" smtClean="0">
              <a:solidFill>
                <a:schemeClr val="tx1"/>
              </a:solidFill>
            </a:rPr>
            <a:t>became Information Literacy’s </a:t>
          </a:r>
          <a:r>
            <a:rPr lang="en-GB" sz="1300" b="1" dirty="0" smtClean="0">
              <a:solidFill>
                <a:schemeClr val="tx1"/>
              </a:solidFill>
            </a:rPr>
            <a:t>main advocates </a:t>
          </a:r>
        </a:p>
        <a:p>
          <a:r>
            <a:rPr lang="en-GB" sz="1300" dirty="0" smtClean="0">
              <a:solidFill>
                <a:schemeClr val="tx1"/>
              </a:solidFill>
            </a:rPr>
            <a:t>UK </a:t>
          </a:r>
          <a:r>
            <a:rPr lang="en-GB" sz="1300" b="1" dirty="0" smtClean="0">
              <a:solidFill>
                <a:schemeClr val="tx1"/>
              </a:solidFill>
            </a:rPr>
            <a:t>HE model </a:t>
          </a:r>
          <a:r>
            <a:rPr lang="en-GB" sz="1300" dirty="0" smtClean="0">
              <a:solidFill>
                <a:schemeClr val="tx1"/>
              </a:solidFill>
            </a:rPr>
            <a:t>-  </a:t>
          </a:r>
          <a:r>
            <a:rPr lang="en-GB" sz="1300" b="1" dirty="0" smtClean="0">
              <a:solidFill>
                <a:schemeClr val="tx1"/>
              </a:solidFill>
            </a:rPr>
            <a:t>SCONUL </a:t>
          </a:r>
          <a:r>
            <a:rPr lang="en-GB" sz="1300" b="1" i="1" dirty="0" smtClean="0">
              <a:solidFill>
                <a:schemeClr val="tx1"/>
              </a:solidFill>
            </a:rPr>
            <a:t>Seven pillars of information skills model</a:t>
          </a:r>
          <a:endParaRPr lang="en-GB" sz="1300" b="1" dirty="0">
            <a:solidFill>
              <a:schemeClr val="tx1"/>
            </a:solidFill>
          </a:endParaRPr>
        </a:p>
      </dgm:t>
    </dgm:pt>
    <dgm:pt modelId="{F2DDAC83-C49E-43F3-AD46-D70D5C720F52}" type="parTrans" cxnId="{4A6D7F07-79B0-42BD-9FD0-E7687A0BB883}">
      <dgm:prSet/>
      <dgm:spPr/>
      <dgm:t>
        <a:bodyPr/>
        <a:lstStyle/>
        <a:p>
          <a:endParaRPr lang="en-GB"/>
        </a:p>
      </dgm:t>
    </dgm:pt>
    <dgm:pt modelId="{BEE8CA6D-843E-42FF-AC79-5A5475ED5C9B}" type="sibTrans" cxnId="{4A6D7F07-79B0-42BD-9FD0-E7687A0BB883}">
      <dgm:prSet/>
      <dgm:spPr>
        <a:solidFill>
          <a:schemeClr val="accent1">
            <a:lumMod val="50000"/>
            <a:alpha val="90000"/>
          </a:schemeClr>
        </a:solidFill>
      </dgm:spPr>
      <dgm:t>
        <a:bodyPr/>
        <a:lstStyle/>
        <a:p>
          <a:endParaRPr lang="en-GB" dirty="0"/>
        </a:p>
      </dgm:t>
    </dgm:pt>
    <dgm:pt modelId="{A538E051-B73A-4657-8000-A4EC1CB62D2F}">
      <dgm:prSet phldrT="[Text]" custT="1"/>
      <dgm:spPr>
        <a:solidFill>
          <a:schemeClr val="bg1"/>
        </a:solidFill>
        <a:ln>
          <a:solidFill>
            <a:srgbClr val="00B0F0"/>
          </a:solidFill>
        </a:ln>
      </dgm:spPr>
      <dgm:t>
        <a:bodyPr/>
        <a:lstStyle/>
        <a:p>
          <a:endParaRPr lang="en-GB" sz="1200" u="sng" dirty="0" smtClean="0">
            <a:solidFill>
              <a:schemeClr val="tx1"/>
            </a:solidFill>
          </a:endParaRPr>
        </a:p>
        <a:p>
          <a:endParaRPr lang="en-GB" sz="1200" u="sng" dirty="0" smtClean="0">
            <a:solidFill>
              <a:schemeClr val="tx1"/>
            </a:solidFill>
          </a:endParaRPr>
        </a:p>
        <a:p>
          <a:endParaRPr lang="en-GB" sz="1200" u="sng" dirty="0" smtClean="0">
            <a:solidFill>
              <a:schemeClr val="tx1"/>
            </a:solidFill>
          </a:endParaRPr>
        </a:p>
        <a:p>
          <a:endParaRPr lang="en-GB" sz="1200" b="1" u="sng" dirty="0" smtClean="0">
            <a:solidFill>
              <a:schemeClr val="tx1"/>
            </a:solidFill>
          </a:endParaRPr>
        </a:p>
        <a:p>
          <a:endParaRPr lang="en-GB" sz="1200" b="1" u="sng" dirty="0" smtClean="0">
            <a:solidFill>
              <a:schemeClr val="tx1"/>
            </a:solidFill>
          </a:endParaRPr>
        </a:p>
        <a:p>
          <a:endParaRPr lang="en-GB" sz="1200" b="1" u="sng" dirty="0" smtClean="0">
            <a:solidFill>
              <a:schemeClr val="tx1"/>
            </a:solidFill>
          </a:endParaRPr>
        </a:p>
        <a:p>
          <a:r>
            <a:rPr lang="en-GB" sz="1200" b="1" u="sng" dirty="0" smtClean="0">
              <a:solidFill>
                <a:schemeClr val="tx1"/>
              </a:solidFill>
            </a:rPr>
            <a:t>2000s</a:t>
          </a:r>
        </a:p>
        <a:p>
          <a:r>
            <a:rPr lang="en-GB" sz="1300" b="1" i="0" dirty="0" smtClean="0">
              <a:solidFill>
                <a:schemeClr val="tx1"/>
              </a:solidFill>
            </a:rPr>
            <a:t>Webber &amp; Johnston </a:t>
          </a:r>
          <a:r>
            <a:rPr lang="en-GB" sz="1300" b="0" i="0" dirty="0" smtClean="0">
              <a:solidFill>
                <a:schemeClr val="tx1"/>
              </a:solidFill>
            </a:rPr>
            <a:t>define information literacy </a:t>
          </a:r>
          <a:r>
            <a:rPr lang="en-GB" sz="1300" b="1" i="0" dirty="0" smtClean="0">
              <a:solidFill>
                <a:schemeClr val="tx1"/>
              </a:solidFill>
            </a:rPr>
            <a:t>as an efficient and ethical information behaviour</a:t>
          </a:r>
        </a:p>
        <a:p>
          <a:r>
            <a:rPr lang="en-GB" sz="1300" b="1" dirty="0" smtClean="0">
              <a:solidFill>
                <a:schemeClr val="tx1"/>
              </a:solidFill>
            </a:rPr>
            <a:t>Prague Declaration </a:t>
          </a:r>
          <a:r>
            <a:rPr lang="en-GB" sz="1300" dirty="0" smtClean="0">
              <a:solidFill>
                <a:schemeClr val="tx1"/>
              </a:solidFill>
            </a:rPr>
            <a:t>(UNESCO, identifies Information Literacy as part of the </a:t>
          </a:r>
          <a:r>
            <a:rPr lang="en-GB" sz="1300" b="1" dirty="0" smtClean="0">
              <a:solidFill>
                <a:schemeClr val="tx1"/>
              </a:solidFill>
            </a:rPr>
            <a:t>basic human right of life long learning</a:t>
          </a:r>
        </a:p>
        <a:p>
          <a:r>
            <a:rPr lang="en-GB" sz="1300" b="1" dirty="0" smtClean="0">
              <a:solidFill>
                <a:schemeClr val="tx1"/>
              </a:solidFill>
            </a:rPr>
            <a:t>CILIP (2004) </a:t>
          </a:r>
          <a:r>
            <a:rPr lang="en-GB" sz="1300" dirty="0" smtClean="0">
              <a:solidFill>
                <a:schemeClr val="tx1"/>
              </a:solidFill>
            </a:rPr>
            <a:t>recognises the need to </a:t>
          </a:r>
          <a:r>
            <a:rPr lang="en-GB" sz="1300" b="1" dirty="0" smtClean="0">
              <a:solidFill>
                <a:schemeClr val="tx1"/>
              </a:solidFill>
            </a:rPr>
            <a:t>define Information Literacy </a:t>
          </a:r>
          <a:r>
            <a:rPr lang="en-GB" sz="1300" dirty="0" smtClean="0">
              <a:solidFill>
                <a:schemeClr val="tx1"/>
              </a:solidFill>
            </a:rPr>
            <a:t>in a way that was understandable by </a:t>
          </a:r>
          <a:r>
            <a:rPr lang="en-GB" sz="1300" b="1" dirty="0" smtClean="0">
              <a:solidFill>
                <a:schemeClr val="tx1"/>
              </a:solidFill>
            </a:rPr>
            <a:t>all information-using communities </a:t>
          </a:r>
          <a:r>
            <a:rPr lang="en-GB" sz="1300" dirty="0" smtClean="0">
              <a:solidFill>
                <a:schemeClr val="tx1"/>
              </a:solidFill>
            </a:rPr>
            <a:t>in the UK</a:t>
          </a:r>
        </a:p>
        <a:p>
          <a:endParaRPr lang="en-GB" sz="1400" dirty="0" smtClean="0"/>
        </a:p>
        <a:p>
          <a:endParaRPr lang="en-GB" sz="1400" dirty="0" smtClean="0"/>
        </a:p>
        <a:p>
          <a:endParaRPr lang="en-GB" sz="1400" dirty="0" smtClean="0"/>
        </a:p>
        <a:p>
          <a:endParaRPr lang="en-GB" sz="1400" dirty="0"/>
        </a:p>
      </dgm:t>
    </dgm:pt>
    <dgm:pt modelId="{3F7B0BFE-A9C9-45D2-AD2E-B433BBC2D8C8}" type="parTrans" cxnId="{ED5BF591-8664-4E53-A9F2-F07A439BBC92}">
      <dgm:prSet/>
      <dgm:spPr/>
      <dgm:t>
        <a:bodyPr/>
        <a:lstStyle/>
        <a:p>
          <a:endParaRPr lang="en-GB"/>
        </a:p>
      </dgm:t>
    </dgm:pt>
    <dgm:pt modelId="{AD71DDDB-3787-4B01-88E0-6A188B263146}" type="sibTrans" cxnId="{ED5BF591-8664-4E53-A9F2-F07A439BBC92}">
      <dgm:prSet/>
      <dgm:spPr/>
      <dgm:t>
        <a:bodyPr/>
        <a:lstStyle/>
        <a:p>
          <a:endParaRPr lang="en-GB"/>
        </a:p>
      </dgm:t>
    </dgm:pt>
    <dgm:pt modelId="{45E67248-7801-4A25-91FF-545D208BB3B8}" type="pres">
      <dgm:prSet presAssocID="{396A31C5-97ED-44CB-9AF4-0382AA985E45}" presName="outerComposite" presStyleCnt="0">
        <dgm:presLayoutVars>
          <dgm:chMax val="5"/>
          <dgm:dir/>
          <dgm:resizeHandles val="exact"/>
        </dgm:presLayoutVars>
      </dgm:prSet>
      <dgm:spPr/>
      <dgm:t>
        <a:bodyPr/>
        <a:lstStyle/>
        <a:p>
          <a:endParaRPr lang="en-GB"/>
        </a:p>
      </dgm:t>
    </dgm:pt>
    <dgm:pt modelId="{FF58465C-ED30-4E5A-A126-5D386C0C65C9}" type="pres">
      <dgm:prSet presAssocID="{396A31C5-97ED-44CB-9AF4-0382AA985E45}" presName="dummyMaxCanvas" presStyleCnt="0">
        <dgm:presLayoutVars/>
      </dgm:prSet>
      <dgm:spPr/>
    </dgm:pt>
    <dgm:pt modelId="{ECE78D46-763F-4BBC-90D5-4D5178E08BF2}" type="pres">
      <dgm:prSet presAssocID="{396A31C5-97ED-44CB-9AF4-0382AA985E45}" presName="FourNodes_1" presStyleLbl="node1" presStyleIdx="0" presStyleCnt="4" custScaleX="117540" custScaleY="85432" custLinFactNeighborX="8731" custLinFactNeighborY="5942">
        <dgm:presLayoutVars>
          <dgm:bulletEnabled val="1"/>
        </dgm:presLayoutVars>
      </dgm:prSet>
      <dgm:spPr/>
      <dgm:t>
        <a:bodyPr/>
        <a:lstStyle/>
        <a:p>
          <a:endParaRPr lang="en-GB"/>
        </a:p>
      </dgm:t>
    </dgm:pt>
    <dgm:pt modelId="{A8A2BCEF-330B-42B5-A38B-DC20AB766AF9}" type="pres">
      <dgm:prSet presAssocID="{396A31C5-97ED-44CB-9AF4-0382AA985E45}" presName="FourNodes_2" presStyleLbl="node1" presStyleIdx="1" presStyleCnt="4" custScaleX="113695" custScaleY="106417" custLinFactNeighborX="3419" custLinFactNeighborY="-10546">
        <dgm:presLayoutVars>
          <dgm:bulletEnabled val="1"/>
        </dgm:presLayoutVars>
      </dgm:prSet>
      <dgm:spPr/>
      <dgm:t>
        <a:bodyPr/>
        <a:lstStyle/>
        <a:p>
          <a:endParaRPr lang="en-GB"/>
        </a:p>
      </dgm:t>
    </dgm:pt>
    <dgm:pt modelId="{EBE964CA-0DEE-43BF-B574-E4A996EC54F0}" type="pres">
      <dgm:prSet presAssocID="{396A31C5-97ED-44CB-9AF4-0382AA985E45}" presName="FourNodes_3" presStyleLbl="node1" presStyleIdx="2" presStyleCnt="4" custScaleX="104584" custScaleY="76870" custLinFactNeighborX="-548" custLinFactNeighborY="-29272">
        <dgm:presLayoutVars>
          <dgm:bulletEnabled val="1"/>
        </dgm:presLayoutVars>
      </dgm:prSet>
      <dgm:spPr/>
      <dgm:t>
        <a:bodyPr/>
        <a:lstStyle/>
        <a:p>
          <a:endParaRPr lang="en-GB"/>
        </a:p>
      </dgm:t>
    </dgm:pt>
    <dgm:pt modelId="{1592D4E0-C447-49D3-B8FA-3876C2E76D9E}" type="pres">
      <dgm:prSet presAssocID="{396A31C5-97ED-44CB-9AF4-0382AA985E45}" presName="FourNodes_4" presStyleLbl="node1" presStyleIdx="3" presStyleCnt="4" custScaleX="98818" custScaleY="145730" custLinFactNeighborX="-5636" custLinFactNeighborY="-28430">
        <dgm:presLayoutVars>
          <dgm:bulletEnabled val="1"/>
        </dgm:presLayoutVars>
      </dgm:prSet>
      <dgm:spPr/>
      <dgm:t>
        <a:bodyPr/>
        <a:lstStyle/>
        <a:p>
          <a:endParaRPr lang="en-GB"/>
        </a:p>
      </dgm:t>
    </dgm:pt>
    <dgm:pt modelId="{45F69427-4F7E-4D9F-B5AC-59D3C8A7062B}" type="pres">
      <dgm:prSet presAssocID="{396A31C5-97ED-44CB-9AF4-0382AA985E45}" presName="FourConn_1-2" presStyleLbl="fgAccFollowNode1" presStyleIdx="0" presStyleCnt="3" custAng="5400000" custScaleX="81340" custScaleY="100000" custLinFactX="-358977" custLinFactNeighborX="-400000" custLinFactNeighborY="-23262">
        <dgm:presLayoutVars>
          <dgm:bulletEnabled val="1"/>
        </dgm:presLayoutVars>
      </dgm:prSet>
      <dgm:spPr>
        <a:prstGeom prst="bentUpArrow">
          <a:avLst/>
        </a:prstGeom>
      </dgm:spPr>
      <dgm:t>
        <a:bodyPr/>
        <a:lstStyle/>
        <a:p>
          <a:endParaRPr lang="en-GB"/>
        </a:p>
      </dgm:t>
    </dgm:pt>
    <dgm:pt modelId="{BB60420D-0FE5-4E5B-AF18-989F6CEC9349}" type="pres">
      <dgm:prSet presAssocID="{396A31C5-97ED-44CB-9AF4-0382AA985E45}" presName="FourConn_2-3" presStyleLbl="fgAccFollowNode1" presStyleIdx="1" presStyleCnt="3" custAng="5400000" custScaleX="78318" custScaleY="100000" custLinFactX="-376963" custLinFactNeighborX="-400000" custLinFactNeighborY="-18407">
        <dgm:presLayoutVars>
          <dgm:bulletEnabled val="1"/>
        </dgm:presLayoutVars>
      </dgm:prSet>
      <dgm:spPr>
        <a:prstGeom prst="bentUpArrow">
          <a:avLst/>
        </a:prstGeom>
      </dgm:spPr>
      <dgm:t>
        <a:bodyPr/>
        <a:lstStyle/>
        <a:p>
          <a:endParaRPr lang="en-GB"/>
        </a:p>
      </dgm:t>
    </dgm:pt>
    <dgm:pt modelId="{77B98281-382C-40F0-B7A1-69ED03C9B961}" type="pres">
      <dgm:prSet presAssocID="{396A31C5-97ED-44CB-9AF4-0382AA985E45}" presName="FourConn_3-4" presStyleLbl="fgAccFollowNode1" presStyleIdx="2" presStyleCnt="3" custAng="5400000" custScaleX="75638" custScaleY="100000" custLinFactX="-370558" custLinFactNeighborX="-400000" custLinFactNeighborY="-63490">
        <dgm:presLayoutVars>
          <dgm:bulletEnabled val="1"/>
        </dgm:presLayoutVars>
      </dgm:prSet>
      <dgm:spPr>
        <a:prstGeom prst="bentUpArrow">
          <a:avLst/>
        </a:prstGeom>
      </dgm:spPr>
      <dgm:t>
        <a:bodyPr/>
        <a:lstStyle/>
        <a:p>
          <a:endParaRPr lang="en-GB"/>
        </a:p>
      </dgm:t>
    </dgm:pt>
    <dgm:pt modelId="{8EDA8B5E-1EE6-41D8-AA29-8BF44AC206FC}" type="pres">
      <dgm:prSet presAssocID="{396A31C5-97ED-44CB-9AF4-0382AA985E45}" presName="FourNodes_1_text" presStyleLbl="node1" presStyleIdx="3" presStyleCnt="4">
        <dgm:presLayoutVars>
          <dgm:bulletEnabled val="1"/>
        </dgm:presLayoutVars>
      </dgm:prSet>
      <dgm:spPr/>
      <dgm:t>
        <a:bodyPr/>
        <a:lstStyle/>
        <a:p>
          <a:endParaRPr lang="en-GB"/>
        </a:p>
      </dgm:t>
    </dgm:pt>
    <dgm:pt modelId="{B50B66D1-82D6-4A46-A9C3-7F35B65A8A1D}" type="pres">
      <dgm:prSet presAssocID="{396A31C5-97ED-44CB-9AF4-0382AA985E45}" presName="FourNodes_2_text" presStyleLbl="node1" presStyleIdx="3" presStyleCnt="4">
        <dgm:presLayoutVars>
          <dgm:bulletEnabled val="1"/>
        </dgm:presLayoutVars>
      </dgm:prSet>
      <dgm:spPr/>
      <dgm:t>
        <a:bodyPr/>
        <a:lstStyle/>
        <a:p>
          <a:endParaRPr lang="en-GB"/>
        </a:p>
      </dgm:t>
    </dgm:pt>
    <dgm:pt modelId="{385AFE0F-2476-42E0-87F1-00F1101701D0}" type="pres">
      <dgm:prSet presAssocID="{396A31C5-97ED-44CB-9AF4-0382AA985E45}" presName="FourNodes_3_text" presStyleLbl="node1" presStyleIdx="3" presStyleCnt="4">
        <dgm:presLayoutVars>
          <dgm:bulletEnabled val="1"/>
        </dgm:presLayoutVars>
      </dgm:prSet>
      <dgm:spPr/>
      <dgm:t>
        <a:bodyPr/>
        <a:lstStyle/>
        <a:p>
          <a:endParaRPr lang="en-GB"/>
        </a:p>
      </dgm:t>
    </dgm:pt>
    <dgm:pt modelId="{E1BABCF8-28A4-43DB-B0FD-2CA42326FD86}" type="pres">
      <dgm:prSet presAssocID="{396A31C5-97ED-44CB-9AF4-0382AA985E45}" presName="FourNodes_4_text" presStyleLbl="node1" presStyleIdx="3" presStyleCnt="4">
        <dgm:presLayoutVars>
          <dgm:bulletEnabled val="1"/>
        </dgm:presLayoutVars>
      </dgm:prSet>
      <dgm:spPr/>
      <dgm:t>
        <a:bodyPr/>
        <a:lstStyle/>
        <a:p>
          <a:endParaRPr lang="en-GB"/>
        </a:p>
      </dgm:t>
    </dgm:pt>
  </dgm:ptLst>
  <dgm:cxnLst>
    <dgm:cxn modelId="{D0E800DF-6367-4612-85FE-CA44713C41E5}" type="presOf" srcId="{E071C5D6-D540-40EB-8054-9417328BF154}" destId="{BB60420D-0FE5-4E5B-AF18-989F6CEC9349}" srcOrd="0" destOrd="0" presId="urn:microsoft.com/office/officeart/2005/8/layout/vProcess5"/>
    <dgm:cxn modelId="{720CEDE5-E409-4A33-ADF9-4AA96D1B3048}" type="presOf" srcId="{A538E051-B73A-4657-8000-A4EC1CB62D2F}" destId="{E1BABCF8-28A4-43DB-B0FD-2CA42326FD86}" srcOrd="1" destOrd="0" presId="urn:microsoft.com/office/officeart/2005/8/layout/vProcess5"/>
    <dgm:cxn modelId="{51C7D346-20B2-411F-A2E8-5D80074F28F3}" type="presOf" srcId="{396A31C5-97ED-44CB-9AF4-0382AA985E45}" destId="{45E67248-7801-4A25-91FF-545D208BB3B8}" srcOrd="0" destOrd="0" presId="urn:microsoft.com/office/officeart/2005/8/layout/vProcess5"/>
    <dgm:cxn modelId="{4E2D4CB4-9B5E-4DCE-BB64-E40D470A96FC}" type="presOf" srcId="{E06C77A4-EA86-463D-B397-C531AC7281E0}" destId="{A8A2BCEF-330B-42B5-A38B-DC20AB766AF9}" srcOrd="0" destOrd="0" presId="urn:microsoft.com/office/officeart/2005/8/layout/vProcess5"/>
    <dgm:cxn modelId="{ED5BF591-8664-4E53-A9F2-F07A439BBC92}" srcId="{396A31C5-97ED-44CB-9AF4-0382AA985E45}" destId="{A538E051-B73A-4657-8000-A4EC1CB62D2F}" srcOrd="3" destOrd="0" parTransId="{3F7B0BFE-A9C9-45D2-AD2E-B433BBC2D8C8}" sibTransId="{AD71DDDB-3787-4B01-88E0-6A188B263146}"/>
    <dgm:cxn modelId="{E55BC171-591E-455A-BB6A-839F2DED6676}" type="presOf" srcId="{7A4132C6-1C2C-4C78-964D-5A8E2BE1EB61}" destId="{EBE964CA-0DEE-43BF-B574-E4A996EC54F0}" srcOrd="0" destOrd="0" presId="urn:microsoft.com/office/officeart/2005/8/layout/vProcess5"/>
    <dgm:cxn modelId="{FA88AA62-F4EC-4C7E-8750-CA309C4E4E6C}" type="presOf" srcId="{BBF1452F-6E62-43B7-99AD-890349F7C4AA}" destId="{ECE78D46-763F-4BBC-90D5-4D5178E08BF2}" srcOrd="0" destOrd="0" presId="urn:microsoft.com/office/officeart/2005/8/layout/vProcess5"/>
    <dgm:cxn modelId="{D7733538-6916-4B10-BD2D-5092ED8A626F}" srcId="{396A31C5-97ED-44CB-9AF4-0382AA985E45}" destId="{E06C77A4-EA86-463D-B397-C531AC7281E0}" srcOrd="1" destOrd="0" parTransId="{80C4531C-8CF1-4481-8468-D37D0B61627F}" sibTransId="{E071C5D6-D540-40EB-8054-9417328BF154}"/>
    <dgm:cxn modelId="{7E3874B4-F048-4E16-9B9F-8F7709947973}" srcId="{396A31C5-97ED-44CB-9AF4-0382AA985E45}" destId="{BBF1452F-6E62-43B7-99AD-890349F7C4AA}" srcOrd="0" destOrd="0" parTransId="{18CB4E9B-C37D-4663-9A48-806862681C1E}" sibTransId="{531ABBD3-2D48-4777-9796-F9196A6EC9E3}"/>
    <dgm:cxn modelId="{2268E2A0-59C4-4F22-BC1E-63E9C607C1BC}" type="presOf" srcId="{BBF1452F-6E62-43B7-99AD-890349F7C4AA}" destId="{8EDA8B5E-1EE6-41D8-AA29-8BF44AC206FC}" srcOrd="1" destOrd="0" presId="urn:microsoft.com/office/officeart/2005/8/layout/vProcess5"/>
    <dgm:cxn modelId="{4A6D7F07-79B0-42BD-9FD0-E7687A0BB883}" srcId="{396A31C5-97ED-44CB-9AF4-0382AA985E45}" destId="{7A4132C6-1C2C-4C78-964D-5A8E2BE1EB61}" srcOrd="2" destOrd="0" parTransId="{F2DDAC83-C49E-43F3-AD46-D70D5C720F52}" sibTransId="{BEE8CA6D-843E-42FF-AC79-5A5475ED5C9B}"/>
    <dgm:cxn modelId="{FD752F2C-911A-4F55-8A3F-2001879EF57D}" type="presOf" srcId="{7A4132C6-1C2C-4C78-964D-5A8E2BE1EB61}" destId="{385AFE0F-2476-42E0-87F1-00F1101701D0}" srcOrd="1" destOrd="0" presId="urn:microsoft.com/office/officeart/2005/8/layout/vProcess5"/>
    <dgm:cxn modelId="{A8983438-EB79-4808-BA87-095B61156033}" type="presOf" srcId="{531ABBD3-2D48-4777-9796-F9196A6EC9E3}" destId="{45F69427-4F7E-4D9F-B5AC-59D3C8A7062B}" srcOrd="0" destOrd="0" presId="urn:microsoft.com/office/officeart/2005/8/layout/vProcess5"/>
    <dgm:cxn modelId="{04D0FBFD-BBF5-4F99-8642-AD2FCB2B5FC2}" type="presOf" srcId="{BEE8CA6D-843E-42FF-AC79-5A5475ED5C9B}" destId="{77B98281-382C-40F0-B7A1-69ED03C9B961}" srcOrd="0" destOrd="0" presId="urn:microsoft.com/office/officeart/2005/8/layout/vProcess5"/>
    <dgm:cxn modelId="{5B755A5C-4797-4A47-BFDC-3F9BBB668322}" type="presOf" srcId="{A538E051-B73A-4657-8000-A4EC1CB62D2F}" destId="{1592D4E0-C447-49D3-B8FA-3876C2E76D9E}" srcOrd="0" destOrd="0" presId="urn:microsoft.com/office/officeart/2005/8/layout/vProcess5"/>
    <dgm:cxn modelId="{246E4BFC-C8B7-49DE-B699-3DFFA9F44D1D}" type="presOf" srcId="{E06C77A4-EA86-463D-B397-C531AC7281E0}" destId="{B50B66D1-82D6-4A46-A9C3-7F35B65A8A1D}" srcOrd="1" destOrd="0" presId="urn:microsoft.com/office/officeart/2005/8/layout/vProcess5"/>
    <dgm:cxn modelId="{AE62DFB8-BD60-4F75-89A5-0F1675648CF9}" type="presParOf" srcId="{45E67248-7801-4A25-91FF-545D208BB3B8}" destId="{FF58465C-ED30-4E5A-A126-5D386C0C65C9}" srcOrd="0" destOrd="0" presId="urn:microsoft.com/office/officeart/2005/8/layout/vProcess5"/>
    <dgm:cxn modelId="{275091C0-DC20-460D-9774-5281F4AE14C8}" type="presParOf" srcId="{45E67248-7801-4A25-91FF-545D208BB3B8}" destId="{ECE78D46-763F-4BBC-90D5-4D5178E08BF2}" srcOrd="1" destOrd="0" presId="urn:microsoft.com/office/officeart/2005/8/layout/vProcess5"/>
    <dgm:cxn modelId="{9C9EC9C4-5933-4032-AC98-0F76B7F9BB1D}" type="presParOf" srcId="{45E67248-7801-4A25-91FF-545D208BB3B8}" destId="{A8A2BCEF-330B-42B5-A38B-DC20AB766AF9}" srcOrd="2" destOrd="0" presId="urn:microsoft.com/office/officeart/2005/8/layout/vProcess5"/>
    <dgm:cxn modelId="{9B9434C6-8AA2-4D28-A580-9896CF895BDA}" type="presParOf" srcId="{45E67248-7801-4A25-91FF-545D208BB3B8}" destId="{EBE964CA-0DEE-43BF-B574-E4A996EC54F0}" srcOrd="3" destOrd="0" presId="urn:microsoft.com/office/officeart/2005/8/layout/vProcess5"/>
    <dgm:cxn modelId="{61891623-EEA2-491A-9DA3-051A3AB8E06D}" type="presParOf" srcId="{45E67248-7801-4A25-91FF-545D208BB3B8}" destId="{1592D4E0-C447-49D3-B8FA-3876C2E76D9E}" srcOrd="4" destOrd="0" presId="urn:microsoft.com/office/officeart/2005/8/layout/vProcess5"/>
    <dgm:cxn modelId="{1FF57442-EA28-489B-8B8B-B877EE8BFDA2}" type="presParOf" srcId="{45E67248-7801-4A25-91FF-545D208BB3B8}" destId="{45F69427-4F7E-4D9F-B5AC-59D3C8A7062B}" srcOrd="5" destOrd="0" presId="urn:microsoft.com/office/officeart/2005/8/layout/vProcess5"/>
    <dgm:cxn modelId="{E6C92A16-1526-4922-B587-8D2CBC0779DA}" type="presParOf" srcId="{45E67248-7801-4A25-91FF-545D208BB3B8}" destId="{BB60420D-0FE5-4E5B-AF18-989F6CEC9349}" srcOrd="6" destOrd="0" presId="urn:microsoft.com/office/officeart/2005/8/layout/vProcess5"/>
    <dgm:cxn modelId="{FF4CA3C7-68BC-4573-9917-A33A93606919}" type="presParOf" srcId="{45E67248-7801-4A25-91FF-545D208BB3B8}" destId="{77B98281-382C-40F0-B7A1-69ED03C9B961}" srcOrd="7" destOrd="0" presId="urn:microsoft.com/office/officeart/2005/8/layout/vProcess5"/>
    <dgm:cxn modelId="{C38B40A0-E6E7-4EE4-A1AC-5054E652C97F}" type="presParOf" srcId="{45E67248-7801-4A25-91FF-545D208BB3B8}" destId="{8EDA8B5E-1EE6-41D8-AA29-8BF44AC206FC}" srcOrd="8" destOrd="0" presId="urn:microsoft.com/office/officeart/2005/8/layout/vProcess5"/>
    <dgm:cxn modelId="{53A40288-EF4A-455C-BA49-057A7FF5CEF4}" type="presParOf" srcId="{45E67248-7801-4A25-91FF-545D208BB3B8}" destId="{B50B66D1-82D6-4A46-A9C3-7F35B65A8A1D}" srcOrd="9" destOrd="0" presId="urn:microsoft.com/office/officeart/2005/8/layout/vProcess5"/>
    <dgm:cxn modelId="{0C25E7F4-5F86-402C-A8F6-89BC95637A99}" type="presParOf" srcId="{45E67248-7801-4A25-91FF-545D208BB3B8}" destId="{385AFE0F-2476-42E0-87F1-00F1101701D0}" srcOrd="10" destOrd="0" presId="urn:microsoft.com/office/officeart/2005/8/layout/vProcess5"/>
    <dgm:cxn modelId="{26D966DF-3A71-4FE0-96E8-18C926F7169B}" type="presParOf" srcId="{45E67248-7801-4A25-91FF-545D208BB3B8}" destId="{E1BABCF8-28A4-43DB-B0FD-2CA42326FD8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0077A6-2B70-4C8A-810A-4135451EC8BB}"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GB"/>
        </a:p>
      </dgm:t>
    </dgm:pt>
    <dgm:pt modelId="{ADE423EA-53F6-4D38-B73F-8084F701B987}">
      <dgm:prSet phldrT="[Text]"/>
      <dgm:spPr/>
      <dgm:t>
        <a:bodyPr/>
        <a:lstStyle/>
        <a:p>
          <a:r>
            <a:rPr lang="en-GB" b="1" dirty="0" smtClean="0">
              <a:solidFill>
                <a:schemeClr val="bg1"/>
              </a:solidFill>
              <a:ea typeface="Times New Roman" panose="02020603050405020304" pitchFamily="18" charset="0"/>
            </a:rPr>
            <a:t>Information </a:t>
          </a:r>
          <a:r>
            <a:rPr lang="en-GB" b="1" smtClean="0">
              <a:solidFill>
                <a:schemeClr val="bg1"/>
              </a:solidFill>
              <a:ea typeface="Times New Roman" panose="02020603050405020304" pitchFamily="18" charset="0"/>
            </a:rPr>
            <a:t>Literacy Landscapes</a:t>
          </a:r>
          <a:endParaRPr lang="en-GB" b="1" dirty="0">
            <a:solidFill>
              <a:schemeClr val="bg1"/>
            </a:solidFill>
          </a:endParaRPr>
        </a:p>
      </dgm:t>
    </dgm:pt>
    <dgm:pt modelId="{8250B9F6-063D-4BB2-BDC6-0CC8A820D4F7}" type="parTrans" cxnId="{8B841B98-A189-409F-ADDC-139255C83793}">
      <dgm:prSet/>
      <dgm:spPr/>
      <dgm:t>
        <a:bodyPr/>
        <a:lstStyle/>
        <a:p>
          <a:endParaRPr lang="en-GB"/>
        </a:p>
      </dgm:t>
    </dgm:pt>
    <dgm:pt modelId="{FDCE357D-8E2D-4851-999D-421C2B428F1F}" type="sibTrans" cxnId="{8B841B98-A189-409F-ADDC-139255C83793}">
      <dgm:prSet/>
      <dgm:spPr/>
      <dgm:t>
        <a:bodyPr/>
        <a:lstStyle/>
        <a:p>
          <a:endParaRPr lang="en-GB"/>
        </a:p>
      </dgm:t>
    </dgm:pt>
    <dgm:pt modelId="{A467CDF0-246D-4623-ACFE-A3A08FAFE0AE}">
      <dgm:prSet phldrT="[Text]" custT="1"/>
      <dgm:spPr/>
      <dgm:t>
        <a:bodyPr/>
        <a:lstStyle/>
        <a:p>
          <a:r>
            <a:rPr lang="en-GB" sz="1400" dirty="0" smtClean="0">
              <a:ea typeface="Times New Roman" panose="02020603050405020304" pitchFamily="18" charset="0"/>
            </a:rPr>
            <a:t>Education</a:t>
          </a:r>
          <a:endParaRPr lang="en-GB" sz="1400" dirty="0"/>
        </a:p>
      </dgm:t>
    </dgm:pt>
    <dgm:pt modelId="{19727391-1B07-4E3A-BF53-8411F72BE840}" type="parTrans" cxnId="{5B1C5FEF-2727-4178-977C-434D6B03D9DA}">
      <dgm:prSet/>
      <dgm:spPr/>
      <dgm:t>
        <a:bodyPr/>
        <a:lstStyle/>
        <a:p>
          <a:endParaRPr lang="en-GB"/>
        </a:p>
      </dgm:t>
    </dgm:pt>
    <dgm:pt modelId="{2062435E-98F7-454F-A0CE-E024E3467521}" type="sibTrans" cxnId="{5B1C5FEF-2727-4178-977C-434D6B03D9DA}">
      <dgm:prSet/>
      <dgm:spPr/>
      <dgm:t>
        <a:bodyPr/>
        <a:lstStyle/>
        <a:p>
          <a:endParaRPr lang="en-GB"/>
        </a:p>
      </dgm:t>
    </dgm:pt>
    <dgm:pt modelId="{9F9ADD4B-32B0-4FE3-A240-F79BF4E3AA26}">
      <dgm:prSet phldrT="[Text]"/>
      <dgm:spPr/>
      <dgm:t>
        <a:bodyPr/>
        <a:lstStyle/>
        <a:p>
          <a:r>
            <a:rPr lang="en-GB" b="1" dirty="0" smtClean="0">
              <a:solidFill>
                <a:schemeClr val="bg1"/>
              </a:solidFill>
              <a:ea typeface="Times New Roman" panose="02020603050405020304" pitchFamily="18" charset="0"/>
            </a:rPr>
            <a:t>Literacies</a:t>
          </a:r>
          <a:endParaRPr lang="en-GB" dirty="0">
            <a:solidFill>
              <a:schemeClr val="bg1"/>
            </a:solidFill>
          </a:endParaRPr>
        </a:p>
      </dgm:t>
    </dgm:pt>
    <dgm:pt modelId="{6EFA5743-7AA8-46A2-AB1C-CE5FE30B2971}" type="parTrans" cxnId="{C88DB8D6-AD02-45F8-8DA9-080147FA8994}">
      <dgm:prSet/>
      <dgm:spPr/>
      <dgm:t>
        <a:bodyPr/>
        <a:lstStyle/>
        <a:p>
          <a:endParaRPr lang="en-GB"/>
        </a:p>
      </dgm:t>
    </dgm:pt>
    <dgm:pt modelId="{CA27F8C0-51B5-43DC-B74D-A4A196D2025D}" type="sibTrans" cxnId="{C88DB8D6-AD02-45F8-8DA9-080147FA8994}">
      <dgm:prSet/>
      <dgm:spPr/>
      <dgm:t>
        <a:bodyPr/>
        <a:lstStyle/>
        <a:p>
          <a:endParaRPr lang="en-GB"/>
        </a:p>
      </dgm:t>
    </dgm:pt>
    <dgm:pt modelId="{6EA74D70-5C36-40D5-8DD2-075FC22FDB42}">
      <dgm:prSet phldrT="[Text]" custT="1"/>
      <dgm:spPr/>
      <dgm:t>
        <a:bodyPr/>
        <a:lstStyle/>
        <a:p>
          <a:r>
            <a:rPr lang="en-GB" sz="1400" dirty="0" smtClean="0">
              <a:ea typeface="Times New Roman" panose="02020603050405020304" pitchFamily="18" charset="0"/>
            </a:rPr>
            <a:t>Literacy</a:t>
          </a:r>
          <a:endParaRPr lang="en-GB" sz="1400" dirty="0"/>
        </a:p>
      </dgm:t>
    </dgm:pt>
    <dgm:pt modelId="{3FA8D64F-49A5-4A43-BDA6-FFC4B039A56B}" type="parTrans" cxnId="{C7AFFF82-192E-4477-BEC8-C80324C99060}">
      <dgm:prSet/>
      <dgm:spPr/>
      <dgm:t>
        <a:bodyPr/>
        <a:lstStyle/>
        <a:p>
          <a:endParaRPr lang="en-GB"/>
        </a:p>
      </dgm:t>
    </dgm:pt>
    <dgm:pt modelId="{3C756CC9-109A-4205-8740-AA0F4C097C0E}" type="sibTrans" cxnId="{C7AFFF82-192E-4477-BEC8-C80324C99060}">
      <dgm:prSet/>
      <dgm:spPr/>
      <dgm:t>
        <a:bodyPr/>
        <a:lstStyle/>
        <a:p>
          <a:endParaRPr lang="en-GB"/>
        </a:p>
      </dgm:t>
    </dgm:pt>
    <dgm:pt modelId="{06251F3A-ED55-41E3-A739-4B88DEBB0F63}">
      <dgm:prSet phldrT="[Text]"/>
      <dgm:spPr/>
      <dgm:t>
        <a:bodyPr/>
        <a:lstStyle/>
        <a:p>
          <a:r>
            <a:rPr lang="en-GB" b="1" dirty="0" smtClean="0">
              <a:solidFill>
                <a:schemeClr val="bg1"/>
              </a:solidFill>
              <a:ea typeface="Times New Roman" panose="02020603050405020304" pitchFamily="18" charset="0"/>
            </a:rPr>
            <a:t>Information Resources</a:t>
          </a:r>
          <a:endParaRPr lang="en-GB" dirty="0">
            <a:solidFill>
              <a:schemeClr val="bg1"/>
            </a:solidFill>
          </a:endParaRPr>
        </a:p>
      </dgm:t>
    </dgm:pt>
    <dgm:pt modelId="{78348222-5D24-494F-8455-B2FEB0A3178D}" type="parTrans" cxnId="{C38F4842-4C5C-434F-BE65-2A914E0A85A9}">
      <dgm:prSet/>
      <dgm:spPr/>
      <dgm:t>
        <a:bodyPr/>
        <a:lstStyle/>
        <a:p>
          <a:endParaRPr lang="en-GB"/>
        </a:p>
      </dgm:t>
    </dgm:pt>
    <dgm:pt modelId="{5CB5FBD6-AF00-4E7D-84A5-E902C6D3753D}" type="sibTrans" cxnId="{C38F4842-4C5C-434F-BE65-2A914E0A85A9}">
      <dgm:prSet/>
      <dgm:spPr/>
      <dgm:t>
        <a:bodyPr/>
        <a:lstStyle/>
        <a:p>
          <a:endParaRPr lang="en-GB"/>
        </a:p>
      </dgm:t>
    </dgm:pt>
    <dgm:pt modelId="{971F1BFF-A33A-4C00-87A4-CB8C3767B834}">
      <dgm:prSet phldrT="[Text]" custT="1"/>
      <dgm:spPr/>
      <dgm:t>
        <a:bodyPr/>
        <a:lstStyle/>
        <a:p>
          <a:r>
            <a:rPr lang="en-GB" sz="1400" dirty="0" smtClean="0"/>
            <a:t>people, print and digital media plus “other forms of media – film, video, DVD, radio television, etc.” (Armstrong et. al., 2005, p.23)</a:t>
          </a:r>
          <a:endParaRPr lang="en-GB" sz="1400" dirty="0"/>
        </a:p>
      </dgm:t>
    </dgm:pt>
    <dgm:pt modelId="{CDA54060-6A8C-409E-8C86-EE887B6B0279}" type="parTrans" cxnId="{230B15F9-118E-44EF-9025-8774E2039C0C}">
      <dgm:prSet/>
      <dgm:spPr/>
      <dgm:t>
        <a:bodyPr/>
        <a:lstStyle/>
        <a:p>
          <a:endParaRPr lang="en-GB"/>
        </a:p>
      </dgm:t>
    </dgm:pt>
    <dgm:pt modelId="{0DD7BFF1-7BE2-402D-9E49-4C12628B890D}" type="sibTrans" cxnId="{230B15F9-118E-44EF-9025-8774E2039C0C}">
      <dgm:prSet/>
      <dgm:spPr/>
      <dgm:t>
        <a:bodyPr/>
        <a:lstStyle/>
        <a:p>
          <a:endParaRPr lang="en-GB"/>
        </a:p>
      </dgm:t>
    </dgm:pt>
    <dgm:pt modelId="{A09E9BC4-91B4-45CE-8CDF-FD01442B4C77}">
      <dgm:prSet phldrT="[Text]"/>
      <dgm:spPr/>
      <dgm:t>
        <a:bodyPr/>
        <a:lstStyle/>
        <a:p>
          <a:pPr algn="l"/>
          <a:r>
            <a:rPr lang="en-GB" b="1" dirty="0" smtClean="0">
              <a:solidFill>
                <a:schemeClr val="bg1"/>
              </a:solidFill>
            </a:rPr>
            <a:t>Information Behaviour</a:t>
          </a:r>
          <a:endParaRPr lang="en-GB" b="1" dirty="0">
            <a:solidFill>
              <a:schemeClr val="bg1"/>
            </a:solidFill>
          </a:endParaRPr>
        </a:p>
      </dgm:t>
    </dgm:pt>
    <dgm:pt modelId="{55849E24-230F-4640-A54A-EFBD5D30EE4F}" type="parTrans" cxnId="{59921377-CB21-4682-AAEE-3CE5557440F9}">
      <dgm:prSet/>
      <dgm:spPr/>
      <dgm:t>
        <a:bodyPr/>
        <a:lstStyle/>
        <a:p>
          <a:endParaRPr lang="en-GB"/>
        </a:p>
      </dgm:t>
    </dgm:pt>
    <dgm:pt modelId="{B93AB70F-AD41-46E0-A0CF-AC98EDAF2C69}" type="sibTrans" cxnId="{59921377-CB21-4682-AAEE-3CE5557440F9}">
      <dgm:prSet/>
      <dgm:spPr/>
      <dgm:t>
        <a:bodyPr/>
        <a:lstStyle/>
        <a:p>
          <a:endParaRPr lang="en-GB"/>
        </a:p>
      </dgm:t>
    </dgm:pt>
    <dgm:pt modelId="{E252AA03-CF96-4C13-A909-BF6A46FED091}">
      <dgm:prSet custT="1"/>
      <dgm:spPr/>
      <dgm:t>
        <a:bodyPr/>
        <a:lstStyle/>
        <a:p>
          <a:r>
            <a:rPr lang="en-GB" sz="1400" dirty="0" smtClean="0"/>
            <a:t>Work</a:t>
          </a:r>
        </a:p>
      </dgm:t>
    </dgm:pt>
    <dgm:pt modelId="{89198B9A-330C-46AE-8523-84B89816B169}" type="parTrans" cxnId="{9916EE3D-9B70-4ECF-8C05-05C76A699452}">
      <dgm:prSet/>
      <dgm:spPr/>
      <dgm:t>
        <a:bodyPr/>
        <a:lstStyle/>
        <a:p>
          <a:endParaRPr lang="en-GB"/>
        </a:p>
      </dgm:t>
    </dgm:pt>
    <dgm:pt modelId="{4C347BE6-B3B0-4E18-89DE-28DE7A8BDD89}" type="sibTrans" cxnId="{9916EE3D-9B70-4ECF-8C05-05C76A699452}">
      <dgm:prSet/>
      <dgm:spPr/>
      <dgm:t>
        <a:bodyPr/>
        <a:lstStyle/>
        <a:p>
          <a:endParaRPr lang="en-GB"/>
        </a:p>
      </dgm:t>
    </dgm:pt>
    <dgm:pt modelId="{AE2E6A78-8D4E-4DEC-8A8A-8694C9141B05}">
      <dgm:prSet phldrT="[Text]" custT="1"/>
      <dgm:spPr/>
      <dgm:t>
        <a:bodyPr/>
        <a:lstStyle/>
        <a:p>
          <a:r>
            <a:rPr lang="en-GB" sz="1400" dirty="0" smtClean="0">
              <a:ea typeface="Calibri" panose="020F0502020204030204" pitchFamily="34" charset="0"/>
              <a:cs typeface="Times New Roman" panose="02020603050405020304" pitchFamily="18" charset="0"/>
            </a:rPr>
            <a:t>Information Literacy </a:t>
          </a:r>
          <a:endParaRPr lang="en-GB" sz="1400" dirty="0"/>
        </a:p>
      </dgm:t>
    </dgm:pt>
    <dgm:pt modelId="{4DC4DF28-79A5-47A1-88B3-708965040157}" type="parTrans" cxnId="{DF66B138-F834-4365-A9E3-616E725B53A1}">
      <dgm:prSet/>
      <dgm:spPr/>
      <dgm:t>
        <a:bodyPr/>
        <a:lstStyle/>
        <a:p>
          <a:endParaRPr lang="en-GB"/>
        </a:p>
      </dgm:t>
    </dgm:pt>
    <dgm:pt modelId="{0C2C0145-3DDF-4E6F-91E9-EB35FDDDC8D0}" type="sibTrans" cxnId="{DF66B138-F834-4365-A9E3-616E725B53A1}">
      <dgm:prSet/>
      <dgm:spPr/>
      <dgm:t>
        <a:bodyPr/>
        <a:lstStyle/>
        <a:p>
          <a:endParaRPr lang="en-GB"/>
        </a:p>
      </dgm:t>
    </dgm:pt>
    <dgm:pt modelId="{2B6F57B9-053C-43E6-A4AF-D78B2D185E02}">
      <dgm:prSet phldrT="[Text]" custT="1"/>
      <dgm:spPr/>
      <dgm:t>
        <a:bodyPr/>
        <a:lstStyle/>
        <a:p>
          <a:r>
            <a:rPr lang="en-GB" sz="1400" dirty="0" smtClean="0"/>
            <a:t>Digital Literacy</a:t>
          </a:r>
          <a:endParaRPr lang="en-GB" sz="1400" dirty="0"/>
        </a:p>
      </dgm:t>
    </dgm:pt>
    <dgm:pt modelId="{AD454BF9-CB76-40FE-B6F3-E185BAF56287}" type="parTrans" cxnId="{F6958F83-BE99-4618-AA1E-C6E097747253}">
      <dgm:prSet/>
      <dgm:spPr/>
      <dgm:t>
        <a:bodyPr/>
        <a:lstStyle/>
        <a:p>
          <a:endParaRPr lang="en-GB"/>
        </a:p>
      </dgm:t>
    </dgm:pt>
    <dgm:pt modelId="{95CFD5E0-2269-4B09-BDBC-98F300C09FB1}" type="sibTrans" cxnId="{F6958F83-BE99-4618-AA1E-C6E097747253}">
      <dgm:prSet/>
      <dgm:spPr/>
      <dgm:t>
        <a:bodyPr/>
        <a:lstStyle/>
        <a:p>
          <a:endParaRPr lang="en-GB"/>
        </a:p>
      </dgm:t>
    </dgm:pt>
    <dgm:pt modelId="{479D4FB6-C41C-4A54-9FAA-833C1C47AA52}">
      <dgm:prSet custT="1"/>
      <dgm:spPr/>
      <dgm:t>
        <a:bodyPr/>
        <a:lstStyle/>
        <a:p>
          <a:r>
            <a:rPr lang="en-GB" sz="1400" dirty="0" smtClean="0"/>
            <a:t>Life: </a:t>
          </a:r>
        </a:p>
      </dgm:t>
    </dgm:pt>
    <dgm:pt modelId="{17C7E6BE-616F-44F7-996E-9DC87E808F42}" type="parTrans" cxnId="{001E638D-CF49-4839-84EC-1DFD5B1BCB88}">
      <dgm:prSet/>
      <dgm:spPr/>
      <dgm:t>
        <a:bodyPr/>
        <a:lstStyle/>
        <a:p>
          <a:endParaRPr lang="en-GB"/>
        </a:p>
      </dgm:t>
    </dgm:pt>
    <dgm:pt modelId="{65EBC49C-CC47-41E8-A27A-219BF7586DAD}" type="sibTrans" cxnId="{001E638D-CF49-4839-84EC-1DFD5B1BCB88}">
      <dgm:prSet/>
      <dgm:spPr/>
      <dgm:t>
        <a:bodyPr/>
        <a:lstStyle/>
        <a:p>
          <a:endParaRPr lang="en-GB"/>
        </a:p>
      </dgm:t>
    </dgm:pt>
    <dgm:pt modelId="{1BB84F8A-9E4D-485B-88B2-C24C0C5BB9E3}">
      <dgm:prSet custT="1"/>
      <dgm:spPr/>
      <dgm:t>
        <a:bodyPr/>
        <a:lstStyle/>
        <a:p>
          <a:r>
            <a:rPr lang="en-GB" sz="1400" dirty="0" smtClean="0"/>
            <a:t>Social</a:t>
          </a:r>
        </a:p>
      </dgm:t>
    </dgm:pt>
    <dgm:pt modelId="{288CB8D4-1569-4CEC-AD5D-CAF753DFAFA2}" type="sibTrans" cxnId="{A7E67D32-F28B-42F5-A285-5F072B3AB478}">
      <dgm:prSet/>
      <dgm:spPr/>
      <dgm:t>
        <a:bodyPr/>
        <a:lstStyle/>
        <a:p>
          <a:endParaRPr lang="en-GB"/>
        </a:p>
      </dgm:t>
    </dgm:pt>
    <dgm:pt modelId="{7C339410-C3B7-4CF9-B946-2846F11FFB65}" type="parTrans" cxnId="{A7E67D32-F28B-42F5-A285-5F072B3AB478}">
      <dgm:prSet/>
      <dgm:spPr/>
      <dgm:t>
        <a:bodyPr/>
        <a:lstStyle/>
        <a:p>
          <a:endParaRPr lang="en-GB"/>
        </a:p>
      </dgm:t>
    </dgm:pt>
    <dgm:pt modelId="{365B5006-4A41-4AFC-9E41-58A6781B8A93}">
      <dgm:prSet custT="1"/>
      <dgm:spPr/>
      <dgm:t>
        <a:bodyPr/>
        <a:lstStyle/>
        <a:p>
          <a:r>
            <a:rPr lang="en-GB" sz="1400" dirty="0" smtClean="0"/>
            <a:t>Citizenship</a:t>
          </a:r>
        </a:p>
      </dgm:t>
    </dgm:pt>
    <dgm:pt modelId="{AB95B2CB-9262-44AD-B3B2-87720A14276D}" type="parTrans" cxnId="{DC422D2D-C162-49C1-A385-5EED4730F0B3}">
      <dgm:prSet/>
      <dgm:spPr/>
      <dgm:t>
        <a:bodyPr/>
        <a:lstStyle/>
        <a:p>
          <a:endParaRPr lang="en-GB"/>
        </a:p>
      </dgm:t>
    </dgm:pt>
    <dgm:pt modelId="{D7A9038D-9E67-499C-88B1-F2C02BAF8C75}" type="sibTrans" cxnId="{DC422D2D-C162-49C1-A385-5EED4730F0B3}">
      <dgm:prSet/>
      <dgm:spPr/>
      <dgm:t>
        <a:bodyPr/>
        <a:lstStyle/>
        <a:p>
          <a:endParaRPr lang="en-GB"/>
        </a:p>
      </dgm:t>
    </dgm:pt>
    <dgm:pt modelId="{7DD4513F-D53C-4439-A6FA-7FB01FC433DD}">
      <dgm:prSet phldrT="[Text]" custScaleX="110225" custScaleY="91923" custLinFactNeighborX="23354" custLinFactNeighborY="-2266"/>
      <dgm:spPr/>
      <dgm:t>
        <a:bodyPr/>
        <a:lstStyle/>
        <a:p>
          <a:endParaRPr lang="en-GB" dirty="0"/>
        </a:p>
      </dgm:t>
    </dgm:pt>
    <dgm:pt modelId="{4E23711D-8989-495D-8E21-914009AD1F33}" type="parTrans" cxnId="{AF9DF2EB-E23B-4824-BA22-5CFBA5B90F49}">
      <dgm:prSet/>
      <dgm:spPr/>
      <dgm:t>
        <a:bodyPr/>
        <a:lstStyle/>
        <a:p>
          <a:endParaRPr lang="en-GB"/>
        </a:p>
      </dgm:t>
    </dgm:pt>
    <dgm:pt modelId="{73ADB65D-9822-43A3-8DF2-042965A3DABA}" type="sibTrans" cxnId="{AF9DF2EB-E23B-4824-BA22-5CFBA5B90F49}">
      <dgm:prSet/>
      <dgm:spPr/>
      <dgm:t>
        <a:bodyPr/>
        <a:lstStyle/>
        <a:p>
          <a:endParaRPr lang="en-GB"/>
        </a:p>
      </dgm:t>
    </dgm:pt>
    <dgm:pt modelId="{DC887911-8FF2-4F54-B785-01F290D3FD79}">
      <dgm:prSet phldrT="[Text]" custScaleX="110225" custScaleY="91923" custLinFactNeighborX="23354" custLinFactNeighborY="-2266"/>
      <dgm:spPr/>
      <dgm:t>
        <a:bodyPr/>
        <a:lstStyle/>
        <a:p>
          <a:endParaRPr lang="en-GB"/>
        </a:p>
      </dgm:t>
    </dgm:pt>
    <dgm:pt modelId="{F7F69F2C-1369-4C23-A699-D4CEE84C0249}" type="parTrans" cxnId="{49795571-D5A1-4D67-9241-B942B65EBD98}">
      <dgm:prSet/>
      <dgm:spPr/>
      <dgm:t>
        <a:bodyPr/>
        <a:lstStyle/>
        <a:p>
          <a:endParaRPr lang="en-GB"/>
        </a:p>
      </dgm:t>
    </dgm:pt>
    <dgm:pt modelId="{8A8CCB7D-2181-45B8-8510-ECACDE523513}" type="sibTrans" cxnId="{49795571-D5A1-4D67-9241-B942B65EBD98}">
      <dgm:prSet/>
      <dgm:spPr/>
      <dgm:t>
        <a:bodyPr/>
        <a:lstStyle/>
        <a:p>
          <a:endParaRPr lang="en-GB"/>
        </a:p>
      </dgm:t>
    </dgm:pt>
    <dgm:pt modelId="{47A1ED63-F96E-4122-A614-DC13BA5F2498}">
      <dgm:prSet phldrT="[Text]" custScaleX="110225" custScaleY="91923" custLinFactNeighborX="23354" custLinFactNeighborY="-2266"/>
      <dgm:spPr/>
      <dgm:t>
        <a:bodyPr/>
        <a:lstStyle/>
        <a:p>
          <a:endParaRPr lang="en-GB"/>
        </a:p>
      </dgm:t>
    </dgm:pt>
    <dgm:pt modelId="{E553600C-04CC-469F-91E2-1B9BAEA05BFE}" type="parTrans" cxnId="{07D9ED8A-2548-4139-981E-24A09EFDE384}">
      <dgm:prSet/>
      <dgm:spPr/>
      <dgm:t>
        <a:bodyPr/>
        <a:lstStyle/>
        <a:p>
          <a:endParaRPr lang="en-GB"/>
        </a:p>
      </dgm:t>
    </dgm:pt>
    <dgm:pt modelId="{B8D4A07C-A3F7-428B-BF19-7FFFC8E793D6}" type="sibTrans" cxnId="{07D9ED8A-2548-4139-981E-24A09EFDE384}">
      <dgm:prSet/>
      <dgm:spPr/>
      <dgm:t>
        <a:bodyPr/>
        <a:lstStyle/>
        <a:p>
          <a:endParaRPr lang="en-GB"/>
        </a:p>
      </dgm:t>
    </dgm:pt>
    <dgm:pt modelId="{0BFD7A09-78AB-4220-B3F5-F3EC1A4515FA}">
      <dgm:prSet phldrT="[Text]" custScaleX="110225" custScaleY="91923" custLinFactNeighborX="23354" custLinFactNeighborY="-2266"/>
      <dgm:spPr/>
      <dgm:t>
        <a:bodyPr/>
        <a:lstStyle/>
        <a:p>
          <a:endParaRPr lang="en-GB"/>
        </a:p>
      </dgm:t>
    </dgm:pt>
    <dgm:pt modelId="{E0598446-F681-4441-B297-6D42F2109D10}" type="parTrans" cxnId="{CBAEA887-F2B9-40C2-AA75-27DE5B95B437}">
      <dgm:prSet/>
      <dgm:spPr/>
      <dgm:t>
        <a:bodyPr/>
        <a:lstStyle/>
        <a:p>
          <a:endParaRPr lang="en-GB"/>
        </a:p>
      </dgm:t>
    </dgm:pt>
    <dgm:pt modelId="{30EE33EA-7911-456F-92C1-92B564415E9B}" type="sibTrans" cxnId="{CBAEA887-F2B9-40C2-AA75-27DE5B95B437}">
      <dgm:prSet/>
      <dgm:spPr/>
      <dgm:t>
        <a:bodyPr/>
        <a:lstStyle/>
        <a:p>
          <a:endParaRPr lang="en-GB"/>
        </a:p>
      </dgm:t>
    </dgm:pt>
    <dgm:pt modelId="{6916771F-9002-4B44-9AD3-523B02D939CC}">
      <dgm:prSet phldrT="[Text]" custScaleX="110225" custScaleY="91923" custLinFactNeighborX="23354" custLinFactNeighborY="-2266"/>
      <dgm:spPr/>
      <dgm:t>
        <a:bodyPr/>
        <a:lstStyle/>
        <a:p>
          <a:endParaRPr lang="en-GB"/>
        </a:p>
      </dgm:t>
    </dgm:pt>
    <dgm:pt modelId="{A7836C19-C45B-4F05-891E-CEB43AC2DCB0}" type="parTrans" cxnId="{EABA353C-06B3-4129-B4F7-39733F577CB7}">
      <dgm:prSet/>
      <dgm:spPr/>
      <dgm:t>
        <a:bodyPr/>
        <a:lstStyle/>
        <a:p>
          <a:endParaRPr lang="en-GB"/>
        </a:p>
      </dgm:t>
    </dgm:pt>
    <dgm:pt modelId="{B4651E57-82D8-4AF6-A298-A7CF66AFF564}" type="sibTrans" cxnId="{EABA353C-06B3-4129-B4F7-39733F577CB7}">
      <dgm:prSet/>
      <dgm:spPr/>
      <dgm:t>
        <a:bodyPr/>
        <a:lstStyle/>
        <a:p>
          <a:endParaRPr lang="en-GB"/>
        </a:p>
      </dgm:t>
    </dgm:pt>
    <dgm:pt modelId="{49FA0536-D1CC-4DCA-99BB-9851C18CE900}">
      <dgm:prSet phldrT="[Text]" custScaleX="110225" custScaleY="91923" custLinFactNeighborX="23354" custLinFactNeighborY="-2266"/>
      <dgm:spPr/>
      <dgm:t>
        <a:bodyPr/>
        <a:lstStyle/>
        <a:p>
          <a:endParaRPr lang="en-GB"/>
        </a:p>
      </dgm:t>
    </dgm:pt>
    <dgm:pt modelId="{3C22A46C-0387-41CA-9C46-D5C4CB74A82B}" type="parTrans" cxnId="{F3B5DCA5-979E-490A-9F6A-82A815114A10}">
      <dgm:prSet/>
      <dgm:spPr/>
      <dgm:t>
        <a:bodyPr/>
        <a:lstStyle/>
        <a:p>
          <a:endParaRPr lang="en-GB"/>
        </a:p>
      </dgm:t>
    </dgm:pt>
    <dgm:pt modelId="{573F12D4-7C24-4408-AF5C-11409A39DC2B}" type="sibTrans" cxnId="{F3B5DCA5-979E-490A-9F6A-82A815114A10}">
      <dgm:prSet/>
      <dgm:spPr/>
      <dgm:t>
        <a:bodyPr/>
        <a:lstStyle/>
        <a:p>
          <a:endParaRPr lang="en-GB"/>
        </a:p>
      </dgm:t>
    </dgm:pt>
    <dgm:pt modelId="{1DA0B108-14F3-46E6-B5E6-11633D319EB3}">
      <dgm:prSet phldrT="[Text]" custScaleX="108836" custScaleY="96420" custLinFactNeighborX="26446" custLinFactNeighborY="-3944"/>
      <dgm:spPr/>
      <dgm:t>
        <a:bodyPr/>
        <a:lstStyle/>
        <a:p>
          <a:endParaRPr lang="en-GB"/>
        </a:p>
      </dgm:t>
    </dgm:pt>
    <dgm:pt modelId="{C660DBCF-DABF-4DF8-89BF-0219FE9A3369}" type="parTrans" cxnId="{020B9F94-0DDF-47CC-8EDD-5D3F200C1EE3}">
      <dgm:prSet/>
      <dgm:spPr/>
      <dgm:t>
        <a:bodyPr/>
        <a:lstStyle/>
        <a:p>
          <a:endParaRPr lang="en-GB"/>
        </a:p>
      </dgm:t>
    </dgm:pt>
    <dgm:pt modelId="{20A24A33-FB06-4514-949B-23A65EEE5ED4}" type="sibTrans" cxnId="{020B9F94-0DDF-47CC-8EDD-5D3F200C1EE3}">
      <dgm:prSet/>
      <dgm:spPr/>
      <dgm:t>
        <a:bodyPr/>
        <a:lstStyle/>
        <a:p>
          <a:endParaRPr lang="en-GB"/>
        </a:p>
      </dgm:t>
    </dgm:pt>
    <dgm:pt modelId="{E6BEFDE9-DEE1-4D27-801C-5FEE25CBFCDD}">
      <dgm:prSet phldrT="[Text]" custScaleX="108836" custScaleY="96420" custLinFactNeighborX="26446" custLinFactNeighborY="-3944"/>
      <dgm:spPr/>
      <dgm:t>
        <a:bodyPr/>
        <a:lstStyle/>
        <a:p>
          <a:endParaRPr lang="en-GB"/>
        </a:p>
      </dgm:t>
    </dgm:pt>
    <dgm:pt modelId="{734F76ED-D06E-4EEA-A603-35FB33692E4F}" type="parTrans" cxnId="{960A9457-E1AF-4850-B556-246292474406}">
      <dgm:prSet/>
      <dgm:spPr/>
      <dgm:t>
        <a:bodyPr/>
        <a:lstStyle/>
        <a:p>
          <a:endParaRPr lang="en-GB"/>
        </a:p>
      </dgm:t>
    </dgm:pt>
    <dgm:pt modelId="{B1BC78BB-BA48-48C8-87E0-E7384ED86C40}" type="sibTrans" cxnId="{960A9457-E1AF-4850-B556-246292474406}">
      <dgm:prSet/>
      <dgm:spPr/>
      <dgm:t>
        <a:bodyPr/>
        <a:lstStyle/>
        <a:p>
          <a:endParaRPr lang="en-GB"/>
        </a:p>
      </dgm:t>
    </dgm:pt>
    <dgm:pt modelId="{D01A11B0-F67D-4B0A-845F-536C6DEDEBBC}">
      <dgm:prSet phldrT="[Text]" custScaleX="108836" custScaleY="96420" custLinFactNeighborX="26446" custLinFactNeighborY="-3944"/>
      <dgm:spPr/>
      <dgm:t>
        <a:bodyPr/>
        <a:lstStyle/>
        <a:p>
          <a:endParaRPr lang="en-GB"/>
        </a:p>
      </dgm:t>
    </dgm:pt>
    <dgm:pt modelId="{8D9B30F5-C003-45BF-A004-091B6361BA71}" type="parTrans" cxnId="{26BA2DDA-B10A-4E89-A08B-4DD86202FE34}">
      <dgm:prSet/>
      <dgm:spPr/>
      <dgm:t>
        <a:bodyPr/>
        <a:lstStyle/>
        <a:p>
          <a:endParaRPr lang="en-GB"/>
        </a:p>
      </dgm:t>
    </dgm:pt>
    <dgm:pt modelId="{1C2D3612-5175-4AB8-8EAE-F55228D9B52F}" type="sibTrans" cxnId="{26BA2DDA-B10A-4E89-A08B-4DD86202FE34}">
      <dgm:prSet/>
      <dgm:spPr/>
      <dgm:t>
        <a:bodyPr/>
        <a:lstStyle/>
        <a:p>
          <a:endParaRPr lang="en-GB"/>
        </a:p>
      </dgm:t>
    </dgm:pt>
    <dgm:pt modelId="{A0481F48-CEE4-469C-9F09-CFB9FE5062DD}">
      <dgm:prSet phldrT="[Text]" custT="1"/>
      <dgm:spPr/>
      <dgm:t>
        <a:bodyPr/>
        <a:lstStyle/>
        <a:p>
          <a:r>
            <a:rPr lang="en-GB" sz="1400" b="0" i="0" dirty="0" smtClean="0"/>
            <a:t>Relationship with Information Literacy </a:t>
          </a:r>
          <a:endParaRPr lang="en-GB" sz="1400" b="0" dirty="0"/>
        </a:p>
      </dgm:t>
    </dgm:pt>
    <dgm:pt modelId="{5803874C-EB78-464F-9E1C-5DFBF25EE055}" type="parTrans" cxnId="{13570772-C6CB-4404-B9A4-9A17EF98269A}">
      <dgm:prSet/>
      <dgm:spPr/>
      <dgm:t>
        <a:bodyPr/>
        <a:lstStyle/>
        <a:p>
          <a:endParaRPr lang="en-GB"/>
        </a:p>
      </dgm:t>
    </dgm:pt>
    <dgm:pt modelId="{ECDE7C47-D567-4715-A4E2-859188973D2C}" type="sibTrans" cxnId="{13570772-C6CB-4404-B9A4-9A17EF98269A}">
      <dgm:prSet/>
      <dgm:spPr/>
      <dgm:t>
        <a:bodyPr/>
        <a:lstStyle/>
        <a:p>
          <a:endParaRPr lang="en-GB"/>
        </a:p>
      </dgm:t>
    </dgm:pt>
    <dgm:pt modelId="{12CDEDE6-B59F-4D22-ADA2-ECFEF65D6544}" type="pres">
      <dgm:prSet presAssocID="{CE0077A6-2B70-4C8A-810A-4135451EC8BB}" presName="cycleMatrixDiagram" presStyleCnt="0">
        <dgm:presLayoutVars>
          <dgm:chMax val="1"/>
          <dgm:dir/>
          <dgm:animLvl val="lvl"/>
          <dgm:resizeHandles val="exact"/>
        </dgm:presLayoutVars>
      </dgm:prSet>
      <dgm:spPr/>
      <dgm:t>
        <a:bodyPr/>
        <a:lstStyle/>
        <a:p>
          <a:endParaRPr lang="en-GB"/>
        </a:p>
      </dgm:t>
    </dgm:pt>
    <dgm:pt modelId="{90288E3F-FEEB-44F0-B7C1-694A57101A87}" type="pres">
      <dgm:prSet presAssocID="{CE0077A6-2B70-4C8A-810A-4135451EC8BB}" presName="children" presStyleCnt="0"/>
      <dgm:spPr/>
    </dgm:pt>
    <dgm:pt modelId="{8C4DB6B2-737A-4040-9F48-B3F89CA91967}" type="pres">
      <dgm:prSet presAssocID="{CE0077A6-2B70-4C8A-810A-4135451EC8BB}" presName="child1group" presStyleCnt="0"/>
      <dgm:spPr/>
    </dgm:pt>
    <dgm:pt modelId="{41DB4498-03E9-4593-94F9-AF2DF39DED18}" type="pres">
      <dgm:prSet presAssocID="{CE0077A6-2B70-4C8A-810A-4135451EC8BB}" presName="child1" presStyleLbl="bgAcc1" presStyleIdx="0" presStyleCnt="4" custScaleX="136259" custLinFactNeighborX="-7349" custLinFactNeighborY="14181"/>
      <dgm:spPr/>
      <dgm:t>
        <a:bodyPr/>
        <a:lstStyle/>
        <a:p>
          <a:endParaRPr lang="en-GB"/>
        </a:p>
      </dgm:t>
    </dgm:pt>
    <dgm:pt modelId="{6D6B2252-0A36-4B17-A8C7-975A38CAF3B1}" type="pres">
      <dgm:prSet presAssocID="{CE0077A6-2B70-4C8A-810A-4135451EC8BB}" presName="child1Text" presStyleLbl="bgAcc1" presStyleIdx="0" presStyleCnt="4">
        <dgm:presLayoutVars>
          <dgm:bulletEnabled val="1"/>
        </dgm:presLayoutVars>
      </dgm:prSet>
      <dgm:spPr/>
      <dgm:t>
        <a:bodyPr/>
        <a:lstStyle/>
        <a:p>
          <a:endParaRPr lang="en-GB"/>
        </a:p>
      </dgm:t>
    </dgm:pt>
    <dgm:pt modelId="{8D5EFB7C-9B23-4F4F-9109-A4483A836D0F}" type="pres">
      <dgm:prSet presAssocID="{CE0077A6-2B70-4C8A-810A-4135451EC8BB}" presName="child2group" presStyleCnt="0"/>
      <dgm:spPr/>
    </dgm:pt>
    <dgm:pt modelId="{211A798D-69EB-4C0E-8341-5C1590DDA9BE}" type="pres">
      <dgm:prSet presAssocID="{CE0077A6-2B70-4C8A-810A-4135451EC8BB}" presName="child2" presStyleLbl="bgAcc1" presStyleIdx="1" presStyleCnt="4" custScaleX="110225" custScaleY="91923" custLinFactNeighborX="21410" custLinFactNeighborY="10777"/>
      <dgm:spPr/>
      <dgm:t>
        <a:bodyPr/>
        <a:lstStyle/>
        <a:p>
          <a:endParaRPr lang="en-GB"/>
        </a:p>
      </dgm:t>
    </dgm:pt>
    <dgm:pt modelId="{ABED56EC-129F-4455-966E-ED996FF8019A}" type="pres">
      <dgm:prSet presAssocID="{CE0077A6-2B70-4C8A-810A-4135451EC8BB}" presName="child2Text" presStyleLbl="bgAcc1" presStyleIdx="1" presStyleCnt="4">
        <dgm:presLayoutVars>
          <dgm:bulletEnabled val="1"/>
        </dgm:presLayoutVars>
      </dgm:prSet>
      <dgm:spPr/>
      <dgm:t>
        <a:bodyPr/>
        <a:lstStyle/>
        <a:p>
          <a:endParaRPr lang="en-GB"/>
        </a:p>
      </dgm:t>
    </dgm:pt>
    <dgm:pt modelId="{5D670C94-6C6B-47EC-AF6A-935832190B4B}" type="pres">
      <dgm:prSet presAssocID="{CE0077A6-2B70-4C8A-810A-4135451EC8BB}" presName="child3group" presStyleCnt="0"/>
      <dgm:spPr/>
    </dgm:pt>
    <dgm:pt modelId="{930D8AE2-7DF7-45B7-830E-3A56727A660D}" type="pres">
      <dgm:prSet presAssocID="{CE0077A6-2B70-4C8A-810A-4135451EC8BB}" presName="child3" presStyleLbl="bgAcc1" presStyleIdx="2" presStyleCnt="4" custScaleX="108836" custScaleY="112824" custLinFactNeighborX="17035" custLinFactNeighborY="-13744"/>
      <dgm:spPr/>
      <dgm:t>
        <a:bodyPr/>
        <a:lstStyle/>
        <a:p>
          <a:endParaRPr lang="en-GB"/>
        </a:p>
      </dgm:t>
    </dgm:pt>
    <dgm:pt modelId="{A05115EF-D757-4A78-8FB3-63B1FA77A54C}" type="pres">
      <dgm:prSet presAssocID="{CE0077A6-2B70-4C8A-810A-4135451EC8BB}" presName="child3Text" presStyleLbl="bgAcc1" presStyleIdx="2" presStyleCnt="4">
        <dgm:presLayoutVars>
          <dgm:bulletEnabled val="1"/>
        </dgm:presLayoutVars>
      </dgm:prSet>
      <dgm:spPr/>
      <dgm:t>
        <a:bodyPr/>
        <a:lstStyle/>
        <a:p>
          <a:endParaRPr lang="en-GB"/>
        </a:p>
      </dgm:t>
    </dgm:pt>
    <dgm:pt modelId="{71F14BCC-6179-45A3-93D1-B41F350C4763}" type="pres">
      <dgm:prSet presAssocID="{CE0077A6-2B70-4C8A-810A-4135451EC8BB}" presName="child4group" presStyleCnt="0"/>
      <dgm:spPr/>
    </dgm:pt>
    <dgm:pt modelId="{0EE65319-A1E7-4989-AE4C-50A2BE3F4511}" type="pres">
      <dgm:prSet presAssocID="{CE0077A6-2B70-4C8A-810A-4135451EC8BB}" presName="child4" presStyleLbl="bgAcc1" presStyleIdx="3" presStyleCnt="4" custScaleX="128621" custScaleY="114674" custLinFactNeighborX="-9213" custLinFactNeighborY="-8415"/>
      <dgm:spPr/>
      <dgm:t>
        <a:bodyPr/>
        <a:lstStyle/>
        <a:p>
          <a:endParaRPr lang="en-GB"/>
        </a:p>
      </dgm:t>
    </dgm:pt>
    <dgm:pt modelId="{33E0E254-1249-4DE9-B464-BEB3E94E8A34}" type="pres">
      <dgm:prSet presAssocID="{CE0077A6-2B70-4C8A-810A-4135451EC8BB}" presName="child4Text" presStyleLbl="bgAcc1" presStyleIdx="3" presStyleCnt="4">
        <dgm:presLayoutVars>
          <dgm:bulletEnabled val="1"/>
        </dgm:presLayoutVars>
      </dgm:prSet>
      <dgm:spPr/>
      <dgm:t>
        <a:bodyPr/>
        <a:lstStyle/>
        <a:p>
          <a:endParaRPr lang="en-GB"/>
        </a:p>
      </dgm:t>
    </dgm:pt>
    <dgm:pt modelId="{771A2602-5D47-497E-961E-158126B2C1E5}" type="pres">
      <dgm:prSet presAssocID="{CE0077A6-2B70-4C8A-810A-4135451EC8BB}" presName="childPlaceholder" presStyleCnt="0"/>
      <dgm:spPr/>
    </dgm:pt>
    <dgm:pt modelId="{440508F3-4027-49B7-A08F-CB9DE5AED74E}" type="pres">
      <dgm:prSet presAssocID="{CE0077A6-2B70-4C8A-810A-4135451EC8BB}" presName="circle" presStyleCnt="0"/>
      <dgm:spPr/>
    </dgm:pt>
    <dgm:pt modelId="{A7A81353-AB5B-4E3C-A1C7-854E0D5846DF}" type="pres">
      <dgm:prSet presAssocID="{CE0077A6-2B70-4C8A-810A-4135451EC8BB}" presName="quadrant1" presStyleLbl="node1" presStyleIdx="0" presStyleCnt="4">
        <dgm:presLayoutVars>
          <dgm:chMax val="1"/>
          <dgm:bulletEnabled val="1"/>
        </dgm:presLayoutVars>
      </dgm:prSet>
      <dgm:spPr/>
      <dgm:t>
        <a:bodyPr/>
        <a:lstStyle/>
        <a:p>
          <a:endParaRPr lang="en-GB"/>
        </a:p>
      </dgm:t>
    </dgm:pt>
    <dgm:pt modelId="{59B86EB1-D2F7-48D7-8A22-A02CFA2092F3}" type="pres">
      <dgm:prSet presAssocID="{CE0077A6-2B70-4C8A-810A-4135451EC8BB}" presName="quadrant2" presStyleLbl="node1" presStyleIdx="1" presStyleCnt="4">
        <dgm:presLayoutVars>
          <dgm:chMax val="1"/>
          <dgm:bulletEnabled val="1"/>
        </dgm:presLayoutVars>
      </dgm:prSet>
      <dgm:spPr/>
      <dgm:t>
        <a:bodyPr/>
        <a:lstStyle/>
        <a:p>
          <a:endParaRPr lang="en-GB"/>
        </a:p>
      </dgm:t>
    </dgm:pt>
    <dgm:pt modelId="{853BCB8A-8B20-4038-900A-904B6C3B2591}" type="pres">
      <dgm:prSet presAssocID="{CE0077A6-2B70-4C8A-810A-4135451EC8BB}" presName="quadrant3" presStyleLbl="node1" presStyleIdx="2" presStyleCnt="4">
        <dgm:presLayoutVars>
          <dgm:chMax val="1"/>
          <dgm:bulletEnabled val="1"/>
        </dgm:presLayoutVars>
      </dgm:prSet>
      <dgm:spPr/>
      <dgm:t>
        <a:bodyPr/>
        <a:lstStyle/>
        <a:p>
          <a:endParaRPr lang="en-GB"/>
        </a:p>
      </dgm:t>
    </dgm:pt>
    <dgm:pt modelId="{F91EDEFA-77BB-43E5-9608-479302E9E9F7}" type="pres">
      <dgm:prSet presAssocID="{CE0077A6-2B70-4C8A-810A-4135451EC8BB}" presName="quadrant4" presStyleLbl="node1" presStyleIdx="3" presStyleCnt="4">
        <dgm:presLayoutVars>
          <dgm:chMax val="1"/>
          <dgm:bulletEnabled val="1"/>
        </dgm:presLayoutVars>
      </dgm:prSet>
      <dgm:spPr/>
      <dgm:t>
        <a:bodyPr/>
        <a:lstStyle/>
        <a:p>
          <a:endParaRPr lang="en-GB"/>
        </a:p>
      </dgm:t>
    </dgm:pt>
    <dgm:pt modelId="{2767CA10-41D5-4E23-BA43-D7EF336AC94A}" type="pres">
      <dgm:prSet presAssocID="{CE0077A6-2B70-4C8A-810A-4135451EC8BB}" presName="quadrantPlaceholder" presStyleCnt="0"/>
      <dgm:spPr/>
    </dgm:pt>
    <dgm:pt modelId="{7B97826A-1095-4363-9F4A-5BC480CCFF8B}" type="pres">
      <dgm:prSet presAssocID="{CE0077A6-2B70-4C8A-810A-4135451EC8BB}" presName="center1" presStyleLbl="fgShp" presStyleIdx="0" presStyleCnt="2"/>
      <dgm:spPr/>
      <dgm:t>
        <a:bodyPr/>
        <a:lstStyle/>
        <a:p>
          <a:endParaRPr lang="en-GB"/>
        </a:p>
      </dgm:t>
    </dgm:pt>
    <dgm:pt modelId="{7E341C2E-591A-4DF3-A123-9D2F623080B3}" type="pres">
      <dgm:prSet presAssocID="{CE0077A6-2B70-4C8A-810A-4135451EC8BB}" presName="center2" presStyleLbl="fgShp" presStyleIdx="1" presStyleCnt="2"/>
      <dgm:spPr/>
      <dgm:t>
        <a:bodyPr/>
        <a:lstStyle/>
        <a:p>
          <a:endParaRPr lang="en-GB"/>
        </a:p>
      </dgm:t>
    </dgm:pt>
  </dgm:ptLst>
  <dgm:cxnLst>
    <dgm:cxn modelId="{228A3795-D63D-49AE-9272-66B15CFBD735}" type="presOf" srcId="{1BB84F8A-9E4D-485B-88B2-C24C0C5BB9E3}" destId="{6D6B2252-0A36-4B17-A8C7-975A38CAF3B1}" srcOrd="1" destOrd="3" presId="urn:microsoft.com/office/officeart/2005/8/layout/cycle4"/>
    <dgm:cxn modelId="{014568F6-3D87-4960-B30A-A5B38B35402D}" type="presOf" srcId="{AE2E6A78-8D4E-4DEC-8A8A-8694C9141B05}" destId="{211A798D-69EB-4C0E-8341-5C1590DDA9BE}" srcOrd="0" destOrd="1" presId="urn:microsoft.com/office/officeart/2005/8/layout/cycle4"/>
    <dgm:cxn modelId="{DF326BDE-CFA9-4005-AD18-6990F5CFA67B}" type="presOf" srcId="{9F9ADD4B-32B0-4FE3-A240-F79BF4E3AA26}" destId="{59B86EB1-D2F7-48D7-8A22-A02CFA2092F3}" srcOrd="0" destOrd="0" presId="urn:microsoft.com/office/officeart/2005/8/layout/cycle4"/>
    <dgm:cxn modelId="{94C08B90-9B37-4D18-9C2A-80BDE61BBEF9}" type="presOf" srcId="{479D4FB6-C41C-4A54-9FAA-833C1C47AA52}" destId="{41DB4498-03E9-4593-94F9-AF2DF39DED18}" srcOrd="0" destOrd="2" presId="urn:microsoft.com/office/officeart/2005/8/layout/cycle4"/>
    <dgm:cxn modelId="{59E7701C-F81C-432D-95AD-05198C67C497}" type="presOf" srcId="{E252AA03-CF96-4C13-A909-BF6A46FED091}" destId="{41DB4498-03E9-4593-94F9-AF2DF39DED18}" srcOrd="0" destOrd="1" presId="urn:microsoft.com/office/officeart/2005/8/layout/cycle4"/>
    <dgm:cxn modelId="{59921377-CB21-4682-AAEE-3CE5557440F9}" srcId="{CE0077A6-2B70-4C8A-810A-4135451EC8BB}" destId="{A09E9BC4-91B4-45CE-8CDF-FD01442B4C77}" srcOrd="3" destOrd="0" parTransId="{55849E24-230F-4640-A54A-EFBD5D30EE4F}" sibTransId="{B93AB70F-AD41-46E0-A0CF-AC98EDAF2C69}"/>
    <dgm:cxn modelId="{68341ACD-DC20-46E2-9659-6D7C8ADFB262}" type="presOf" srcId="{ADE423EA-53F6-4D38-B73F-8084F701B987}" destId="{A7A81353-AB5B-4E3C-A1C7-854E0D5846DF}" srcOrd="0" destOrd="0" presId="urn:microsoft.com/office/officeart/2005/8/layout/cycle4"/>
    <dgm:cxn modelId="{5D9FCDEB-0C4C-4471-B58B-BC5B167BAA2E}" type="presOf" srcId="{6EA74D70-5C36-40D5-8DD2-075FC22FDB42}" destId="{211A798D-69EB-4C0E-8341-5C1590DDA9BE}" srcOrd="0" destOrd="0" presId="urn:microsoft.com/office/officeart/2005/8/layout/cycle4"/>
    <dgm:cxn modelId="{C7AFFF82-192E-4477-BEC8-C80324C99060}" srcId="{9F9ADD4B-32B0-4FE3-A240-F79BF4E3AA26}" destId="{6EA74D70-5C36-40D5-8DD2-075FC22FDB42}" srcOrd="0" destOrd="0" parTransId="{3FA8D64F-49A5-4A43-BDA6-FFC4B039A56B}" sibTransId="{3C756CC9-109A-4205-8740-AA0F4C097C0E}"/>
    <dgm:cxn modelId="{5EE9073C-E23F-4A7D-8FD2-628813D8A619}" type="presOf" srcId="{E252AA03-CF96-4C13-A909-BF6A46FED091}" destId="{6D6B2252-0A36-4B17-A8C7-975A38CAF3B1}" srcOrd="1" destOrd="1" presId="urn:microsoft.com/office/officeart/2005/8/layout/cycle4"/>
    <dgm:cxn modelId="{EF6A8F1D-75BD-4608-A8F5-A7918CCA6089}" type="presOf" srcId="{A467CDF0-246D-4623-ACFE-A3A08FAFE0AE}" destId="{41DB4498-03E9-4593-94F9-AF2DF39DED18}" srcOrd="0" destOrd="0" presId="urn:microsoft.com/office/officeart/2005/8/layout/cycle4"/>
    <dgm:cxn modelId="{CBAEA887-F2B9-40C2-AA75-27DE5B95B437}" srcId="{CE0077A6-2B70-4C8A-810A-4135451EC8BB}" destId="{0BFD7A09-78AB-4220-B3F5-F3EC1A4515FA}" srcOrd="7" destOrd="0" parTransId="{E0598446-F681-4441-B297-6D42F2109D10}" sibTransId="{30EE33EA-7911-456F-92C1-92B564415E9B}"/>
    <dgm:cxn modelId="{49795571-D5A1-4D67-9241-B942B65EBD98}" srcId="{CE0077A6-2B70-4C8A-810A-4135451EC8BB}" destId="{DC887911-8FF2-4F54-B785-01F290D3FD79}" srcOrd="5" destOrd="0" parTransId="{F7F69F2C-1369-4C23-A699-D4CEE84C0249}" sibTransId="{8A8CCB7D-2181-45B8-8510-ECACDE523513}"/>
    <dgm:cxn modelId="{DBC0B203-95D4-4CA4-AA7D-D8B7B673A663}" type="presOf" srcId="{2B6F57B9-053C-43E6-A4AF-D78B2D185E02}" destId="{211A798D-69EB-4C0E-8341-5C1590DDA9BE}" srcOrd="0" destOrd="2" presId="urn:microsoft.com/office/officeart/2005/8/layout/cycle4"/>
    <dgm:cxn modelId="{DF66B138-F834-4365-A9E3-616E725B53A1}" srcId="{9F9ADD4B-32B0-4FE3-A240-F79BF4E3AA26}" destId="{AE2E6A78-8D4E-4DEC-8A8A-8694C9141B05}" srcOrd="1" destOrd="0" parTransId="{4DC4DF28-79A5-47A1-88B3-708965040157}" sibTransId="{0C2C0145-3DDF-4E6F-91E9-EB35FDDDC8D0}"/>
    <dgm:cxn modelId="{230B15F9-118E-44EF-9025-8774E2039C0C}" srcId="{06251F3A-ED55-41E3-A739-4B88DEBB0F63}" destId="{971F1BFF-A33A-4C00-87A4-CB8C3767B834}" srcOrd="0" destOrd="0" parTransId="{CDA54060-6A8C-409E-8C86-EE887B6B0279}" sibTransId="{0DD7BFF1-7BE2-402D-9E49-4C12628B890D}"/>
    <dgm:cxn modelId="{8B841B98-A189-409F-ADDC-139255C83793}" srcId="{CE0077A6-2B70-4C8A-810A-4135451EC8BB}" destId="{ADE423EA-53F6-4D38-B73F-8084F701B987}" srcOrd="0" destOrd="0" parTransId="{8250B9F6-063D-4BB2-BDC6-0CC8A820D4F7}" sibTransId="{FDCE357D-8E2D-4851-999D-421C2B428F1F}"/>
    <dgm:cxn modelId="{5127F7E3-EB4A-4B0C-B5DF-D4ACC3D2CA4D}" type="presOf" srcId="{A09E9BC4-91B4-45CE-8CDF-FD01442B4C77}" destId="{F91EDEFA-77BB-43E5-9608-479302E9E9F7}" srcOrd="0" destOrd="0" presId="urn:microsoft.com/office/officeart/2005/8/layout/cycle4"/>
    <dgm:cxn modelId="{473BA0BD-90EC-44DC-82C7-7BEB418DD54F}" type="presOf" srcId="{971F1BFF-A33A-4C00-87A4-CB8C3767B834}" destId="{A05115EF-D757-4A78-8FB3-63B1FA77A54C}" srcOrd="1" destOrd="0" presId="urn:microsoft.com/office/officeart/2005/8/layout/cycle4"/>
    <dgm:cxn modelId="{664F14F1-5D0C-4F24-9F7F-DD087CBD5E33}" type="presOf" srcId="{AE2E6A78-8D4E-4DEC-8A8A-8694C9141B05}" destId="{ABED56EC-129F-4455-966E-ED996FF8019A}" srcOrd="1" destOrd="1" presId="urn:microsoft.com/office/officeart/2005/8/layout/cycle4"/>
    <dgm:cxn modelId="{AF9DF2EB-E23B-4824-BA22-5CFBA5B90F49}" srcId="{CE0077A6-2B70-4C8A-810A-4135451EC8BB}" destId="{7DD4513F-D53C-4439-A6FA-7FB01FC433DD}" srcOrd="4" destOrd="0" parTransId="{4E23711D-8989-495D-8E21-914009AD1F33}" sibTransId="{73ADB65D-9822-43A3-8DF2-042965A3DABA}"/>
    <dgm:cxn modelId="{960A9457-E1AF-4850-B556-246292474406}" srcId="{CE0077A6-2B70-4C8A-810A-4135451EC8BB}" destId="{E6BEFDE9-DEE1-4D27-801C-5FEE25CBFCDD}" srcOrd="11" destOrd="0" parTransId="{734F76ED-D06E-4EEA-A603-35FB33692E4F}" sibTransId="{B1BC78BB-BA48-48C8-87E0-E7384ED86C40}"/>
    <dgm:cxn modelId="{5B1C5FEF-2727-4178-977C-434D6B03D9DA}" srcId="{ADE423EA-53F6-4D38-B73F-8084F701B987}" destId="{A467CDF0-246D-4623-ACFE-A3A08FAFE0AE}" srcOrd="0" destOrd="0" parTransId="{19727391-1B07-4E3A-BF53-8411F72BE840}" sibTransId="{2062435E-98F7-454F-A0CE-E024E3467521}"/>
    <dgm:cxn modelId="{C38F4842-4C5C-434F-BE65-2A914E0A85A9}" srcId="{CE0077A6-2B70-4C8A-810A-4135451EC8BB}" destId="{06251F3A-ED55-41E3-A739-4B88DEBB0F63}" srcOrd="2" destOrd="0" parTransId="{78348222-5D24-494F-8455-B2FEB0A3178D}" sibTransId="{5CB5FBD6-AF00-4E7D-84A5-E902C6D3753D}"/>
    <dgm:cxn modelId="{9916EE3D-9B70-4ECF-8C05-05C76A699452}" srcId="{ADE423EA-53F6-4D38-B73F-8084F701B987}" destId="{E252AA03-CF96-4C13-A909-BF6A46FED091}" srcOrd="1" destOrd="0" parTransId="{89198B9A-330C-46AE-8523-84B89816B169}" sibTransId="{4C347BE6-B3B0-4E18-89DE-28DE7A8BDD89}"/>
    <dgm:cxn modelId="{37FE4099-980F-42D0-BBCC-F733D5E5319E}" type="presOf" srcId="{CE0077A6-2B70-4C8A-810A-4135451EC8BB}" destId="{12CDEDE6-B59F-4D22-ADA2-ECFEF65D6544}" srcOrd="0" destOrd="0" presId="urn:microsoft.com/office/officeart/2005/8/layout/cycle4"/>
    <dgm:cxn modelId="{4E9E86E6-F2EA-4612-B7F0-7BF5466B8107}" type="presOf" srcId="{A0481F48-CEE4-469C-9F09-CFB9FE5062DD}" destId="{33E0E254-1249-4DE9-B464-BEB3E94E8A34}" srcOrd="1" destOrd="0" presId="urn:microsoft.com/office/officeart/2005/8/layout/cycle4"/>
    <dgm:cxn modelId="{ACD8C6EB-F316-4856-A046-7CEEC773A482}" type="presOf" srcId="{6EA74D70-5C36-40D5-8DD2-075FC22FDB42}" destId="{ABED56EC-129F-4455-966E-ED996FF8019A}" srcOrd="1" destOrd="0" presId="urn:microsoft.com/office/officeart/2005/8/layout/cycle4"/>
    <dgm:cxn modelId="{DC422D2D-C162-49C1-A385-5EED4730F0B3}" srcId="{479D4FB6-C41C-4A54-9FAA-833C1C47AA52}" destId="{365B5006-4A41-4AFC-9E41-58A6781B8A93}" srcOrd="1" destOrd="0" parTransId="{AB95B2CB-9262-44AD-B3B2-87720A14276D}" sibTransId="{D7A9038D-9E67-499C-88B1-F2C02BAF8C75}"/>
    <dgm:cxn modelId="{07D9ED8A-2548-4139-981E-24A09EFDE384}" srcId="{CE0077A6-2B70-4C8A-810A-4135451EC8BB}" destId="{47A1ED63-F96E-4122-A614-DC13BA5F2498}" srcOrd="6" destOrd="0" parTransId="{E553600C-04CC-469F-91E2-1B9BAEA05BFE}" sibTransId="{B8D4A07C-A3F7-428B-BF19-7FFFC8E793D6}"/>
    <dgm:cxn modelId="{DE3A7232-EE15-4F25-A518-96A1C9A7919B}" type="presOf" srcId="{A0481F48-CEE4-469C-9F09-CFB9FE5062DD}" destId="{0EE65319-A1E7-4989-AE4C-50A2BE3F4511}" srcOrd="0" destOrd="0" presId="urn:microsoft.com/office/officeart/2005/8/layout/cycle4"/>
    <dgm:cxn modelId="{897247DF-C967-41E6-A56D-25438893722E}" type="presOf" srcId="{971F1BFF-A33A-4C00-87A4-CB8C3767B834}" destId="{930D8AE2-7DF7-45B7-830E-3A56727A660D}" srcOrd="0" destOrd="0" presId="urn:microsoft.com/office/officeart/2005/8/layout/cycle4"/>
    <dgm:cxn modelId="{26BA2DDA-B10A-4E89-A08B-4DD86202FE34}" srcId="{CE0077A6-2B70-4C8A-810A-4135451EC8BB}" destId="{D01A11B0-F67D-4B0A-845F-536C6DEDEBBC}" srcOrd="12" destOrd="0" parTransId="{8D9B30F5-C003-45BF-A004-091B6361BA71}" sibTransId="{1C2D3612-5175-4AB8-8EAE-F55228D9B52F}"/>
    <dgm:cxn modelId="{001E638D-CF49-4839-84EC-1DFD5B1BCB88}" srcId="{ADE423EA-53F6-4D38-B73F-8084F701B987}" destId="{479D4FB6-C41C-4A54-9FAA-833C1C47AA52}" srcOrd="2" destOrd="0" parTransId="{17C7E6BE-616F-44F7-996E-9DC87E808F42}" sibTransId="{65EBC49C-CC47-41E8-A27A-219BF7586DAD}"/>
    <dgm:cxn modelId="{292A6202-B593-4458-A3AB-833BB5F76E7B}" type="presOf" srcId="{1BB84F8A-9E4D-485B-88B2-C24C0C5BB9E3}" destId="{41DB4498-03E9-4593-94F9-AF2DF39DED18}" srcOrd="0" destOrd="3" presId="urn:microsoft.com/office/officeart/2005/8/layout/cycle4"/>
    <dgm:cxn modelId="{F3B5DCA5-979E-490A-9F6A-82A815114A10}" srcId="{CE0077A6-2B70-4C8A-810A-4135451EC8BB}" destId="{49FA0536-D1CC-4DCA-99BB-9851C18CE900}" srcOrd="9" destOrd="0" parTransId="{3C22A46C-0387-41CA-9C46-D5C4CB74A82B}" sibTransId="{573F12D4-7C24-4408-AF5C-11409A39DC2B}"/>
    <dgm:cxn modelId="{C9AD8058-06B3-4EE1-B4D8-965A3BD8E49A}" type="presOf" srcId="{A467CDF0-246D-4623-ACFE-A3A08FAFE0AE}" destId="{6D6B2252-0A36-4B17-A8C7-975A38CAF3B1}" srcOrd="1" destOrd="0" presId="urn:microsoft.com/office/officeart/2005/8/layout/cycle4"/>
    <dgm:cxn modelId="{0436B205-E10E-4008-915D-EE5F890A96D3}" type="presOf" srcId="{06251F3A-ED55-41E3-A739-4B88DEBB0F63}" destId="{853BCB8A-8B20-4038-900A-904B6C3B2591}" srcOrd="0" destOrd="0" presId="urn:microsoft.com/office/officeart/2005/8/layout/cycle4"/>
    <dgm:cxn modelId="{951D3E7B-BBFB-4311-BE6F-F463B083DE9C}" type="presOf" srcId="{2B6F57B9-053C-43E6-A4AF-D78B2D185E02}" destId="{ABED56EC-129F-4455-966E-ED996FF8019A}" srcOrd="1" destOrd="2" presId="urn:microsoft.com/office/officeart/2005/8/layout/cycle4"/>
    <dgm:cxn modelId="{5FA4D5A1-1420-4A71-A16D-3C70D4DA007A}" type="presOf" srcId="{365B5006-4A41-4AFC-9E41-58A6781B8A93}" destId="{6D6B2252-0A36-4B17-A8C7-975A38CAF3B1}" srcOrd="1" destOrd="4" presId="urn:microsoft.com/office/officeart/2005/8/layout/cycle4"/>
    <dgm:cxn modelId="{13570772-C6CB-4404-B9A4-9A17EF98269A}" srcId="{A09E9BC4-91B4-45CE-8CDF-FD01442B4C77}" destId="{A0481F48-CEE4-469C-9F09-CFB9FE5062DD}" srcOrd="0" destOrd="0" parTransId="{5803874C-EB78-464F-9E1C-5DFBF25EE055}" sibTransId="{ECDE7C47-D567-4715-A4E2-859188973D2C}"/>
    <dgm:cxn modelId="{ED6C0E9E-8714-460E-8F83-F67AD474BBF0}" type="presOf" srcId="{365B5006-4A41-4AFC-9E41-58A6781B8A93}" destId="{41DB4498-03E9-4593-94F9-AF2DF39DED18}" srcOrd="0" destOrd="4" presId="urn:microsoft.com/office/officeart/2005/8/layout/cycle4"/>
    <dgm:cxn modelId="{F6958F83-BE99-4618-AA1E-C6E097747253}" srcId="{9F9ADD4B-32B0-4FE3-A240-F79BF4E3AA26}" destId="{2B6F57B9-053C-43E6-A4AF-D78B2D185E02}" srcOrd="2" destOrd="0" parTransId="{AD454BF9-CB76-40FE-B6F3-E185BAF56287}" sibTransId="{95CFD5E0-2269-4B09-BDBC-98F300C09FB1}"/>
    <dgm:cxn modelId="{020B9F94-0DDF-47CC-8EDD-5D3F200C1EE3}" srcId="{CE0077A6-2B70-4C8A-810A-4135451EC8BB}" destId="{1DA0B108-14F3-46E6-B5E6-11633D319EB3}" srcOrd="10" destOrd="0" parTransId="{C660DBCF-DABF-4DF8-89BF-0219FE9A3369}" sibTransId="{20A24A33-FB06-4514-949B-23A65EEE5ED4}"/>
    <dgm:cxn modelId="{A7E67D32-F28B-42F5-A285-5F072B3AB478}" srcId="{479D4FB6-C41C-4A54-9FAA-833C1C47AA52}" destId="{1BB84F8A-9E4D-485B-88B2-C24C0C5BB9E3}" srcOrd="0" destOrd="0" parTransId="{7C339410-C3B7-4CF9-B946-2846F11FFB65}" sibTransId="{288CB8D4-1569-4CEC-AD5D-CAF753DFAFA2}"/>
    <dgm:cxn modelId="{EABA353C-06B3-4129-B4F7-39733F577CB7}" srcId="{CE0077A6-2B70-4C8A-810A-4135451EC8BB}" destId="{6916771F-9002-4B44-9AD3-523B02D939CC}" srcOrd="8" destOrd="0" parTransId="{A7836C19-C45B-4F05-891E-CEB43AC2DCB0}" sibTransId="{B4651E57-82D8-4AF6-A298-A7CF66AFF564}"/>
    <dgm:cxn modelId="{2D4B6B03-057E-4E68-A4C0-9C3899F43BE7}" type="presOf" srcId="{479D4FB6-C41C-4A54-9FAA-833C1C47AA52}" destId="{6D6B2252-0A36-4B17-A8C7-975A38CAF3B1}" srcOrd="1" destOrd="2" presId="urn:microsoft.com/office/officeart/2005/8/layout/cycle4"/>
    <dgm:cxn modelId="{C88DB8D6-AD02-45F8-8DA9-080147FA8994}" srcId="{CE0077A6-2B70-4C8A-810A-4135451EC8BB}" destId="{9F9ADD4B-32B0-4FE3-A240-F79BF4E3AA26}" srcOrd="1" destOrd="0" parTransId="{6EFA5743-7AA8-46A2-AB1C-CE5FE30B2971}" sibTransId="{CA27F8C0-51B5-43DC-B74D-A4A196D2025D}"/>
    <dgm:cxn modelId="{4EC94ED4-F573-41C7-80D7-A3B4D51CADC4}" type="presParOf" srcId="{12CDEDE6-B59F-4D22-ADA2-ECFEF65D6544}" destId="{90288E3F-FEEB-44F0-B7C1-694A57101A87}" srcOrd="0" destOrd="0" presId="urn:microsoft.com/office/officeart/2005/8/layout/cycle4"/>
    <dgm:cxn modelId="{440C38C7-789E-4E72-B878-92A2B1FE3B7A}" type="presParOf" srcId="{90288E3F-FEEB-44F0-B7C1-694A57101A87}" destId="{8C4DB6B2-737A-4040-9F48-B3F89CA91967}" srcOrd="0" destOrd="0" presId="urn:microsoft.com/office/officeart/2005/8/layout/cycle4"/>
    <dgm:cxn modelId="{5211AE56-8CB2-453E-808F-5C813F507B9D}" type="presParOf" srcId="{8C4DB6B2-737A-4040-9F48-B3F89CA91967}" destId="{41DB4498-03E9-4593-94F9-AF2DF39DED18}" srcOrd="0" destOrd="0" presId="urn:microsoft.com/office/officeart/2005/8/layout/cycle4"/>
    <dgm:cxn modelId="{EC3B60C5-10BC-4779-A7B3-F5F68860C362}" type="presParOf" srcId="{8C4DB6B2-737A-4040-9F48-B3F89CA91967}" destId="{6D6B2252-0A36-4B17-A8C7-975A38CAF3B1}" srcOrd="1" destOrd="0" presId="urn:microsoft.com/office/officeart/2005/8/layout/cycle4"/>
    <dgm:cxn modelId="{CDE346CC-FB99-4D4B-B60A-E33944D7F32B}" type="presParOf" srcId="{90288E3F-FEEB-44F0-B7C1-694A57101A87}" destId="{8D5EFB7C-9B23-4F4F-9109-A4483A836D0F}" srcOrd="1" destOrd="0" presId="urn:microsoft.com/office/officeart/2005/8/layout/cycle4"/>
    <dgm:cxn modelId="{60596920-1E02-4569-917C-2359FE50EBE5}" type="presParOf" srcId="{8D5EFB7C-9B23-4F4F-9109-A4483A836D0F}" destId="{211A798D-69EB-4C0E-8341-5C1590DDA9BE}" srcOrd="0" destOrd="0" presId="urn:microsoft.com/office/officeart/2005/8/layout/cycle4"/>
    <dgm:cxn modelId="{2AA6B8AE-D9CA-44D3-8C04-893AF58500F3}" type="presParOf" srcId="{8D5EFB7C-9B23-4F4F-9109-A4483A836D0F}" destId="{ABED56EC-129F-4455-966E-ED996FF8019A}" srcOrd="1" destOrd="0" presId="urn:microsoft.com/office/officeart/2005/8/layout/cycle4"/>
    <dgm:cxn modelId="{52257C42-A0ED-4136-8045-0EE5FCE60990}" type="presParOf" srcId="{90288E3F-FEEB-44F0-B7C1-694A57101A87}" destId="{5D670C94-6C6B-47EC-AF6A-935832190B4B}" srcOrd="2" destOrd="0" presId="urn:microsoft.com/office/officeart/2005/8/layout/cycle4"/>
    <dgm:cxn modelId="{6943CEB5-F043-4324-8E87-F6392AA6BB83}" type="presParOf" srcId="{5D670C94-6C6B-47EC-AF6A-935832190B4B}" destId="{930D8AE2-7DF7-45B7-830E-3A56727A660D}" srcOrd="0" destOrd="0" presId="urn:microsoft.com/office/officeart/2005/8/layout/cycle4"/>
    <dgm:cxn modelId="{FC5D0D55-2DA8-406A-94E7-C4C7C1858DA4}" type="presParOf" srcId="{5D670C94-6C6B-47EC-AF6A-935832190B4B}" destId="{A05115EF-D757-4A78-8FB3-63B1FA77A54C}" srcOrd="1" destOrd="0" presId="urn:microsoft.com/office/officeart/2005/8/layout/cycle4"/>
    <dgm:cxn modelId="{B053EF1C-DC26-4700-8C6A-B479A288378F}" type="presParOf" srcId="{90288E3F-FEEB-44F0-B7C1-694A57101A87}" destId="{71F14BCC-6179-45A3-93D1-B41F350C4763}" srcOrd="3" destOrd="0" presId="urn:microsoft.com/office/officeart/2005/8/layout/cycle4"/>
    <dgm:cxn modelId="{1C331137-80B6-4200-84C5-1379B96F1493}" type="presParOf" srcId="{71F14BCC-6179-45A3-93D1-B41F350C4763}" destId="{0EE65319-A1E7-4989-AE4C-50A2BE3F4511}" srcOrd="0" destOrd="0" presId="urn:microsoft.com/office/officeart/2005/8/layout/cycle4"/>
    <dgm:cxn modelId="{9FC74F99-EC5B-4424-AE27-99A358C2CC37}" type="presParOf" srcId="{71F14BCC-6179-45A3-93D1-B41F350C4763}" destId="{33E0E254-1249-4DE9-B464-BEB3E94E8A34}" srcOrd="1" destOrd="0" presId="urn:microsoft.com/office/officeart/2005/8/layout/cycle4"/>
    <dgm:cxn modelId="{85117EA2-647F-4367-A828-C5ECBAF91A0F}" type="presParOf" srcId="{90288E3F-FEEB-44F0-B7C1-694A57101A87}" destId="{771A2602-5D47-497E-961E-158126B2C1E5}" srcOrd="4" destOrd="0" presId="urn:microsoft.com/office/officeart/2005/8/layout/cycle4"/>
    <dgm:cxn modelId="{EE30E212-56FE-4BA3-A4D6-DDC7C99BA7C8}" type="presParOf" srcId="{12CDEDE6-B59F-4D22-ADA2-ECFEF65D6544}" destId="{440508F3-4027-49B7-A08F-CB9DE5AED74E}" srcOrd="1" destOrd="0" presId="urn:microsoft.com/office/officeart/2005/8/layout/cycle4"/>
    <dgm:cxn modelId="{7C656DCF-B4F8-4F7B-8A58-B3F6DCE4E76F}" type="presParOf" srcId="{440508F3-4027-49B7-A08F-CB9DE5AED74E}" destId="{A7A81353-AB5B-4E3C-A1C7-854E0D5846DF}" srcOrd="0" destOrd="0" presId="urn:microsoft.com/office/officeart/2005/8/layout/cycle4"/>
    <dgm:cxn modelId="{E7290128-71FD-45D8-935B-B962843A75B4}" type="presParOf" srcId="{440508F3-4027-49B7-A08F-CB9DE5AED74E}" destId="{59B86EB1-D2F7-48D7-8A22-A02CFA2092F3}" srcOrd="1" destOrd="0" presId="urn:microsoft.com/office/officeart/2005/8/layout/cycle4"/>
    <dgm:cxn modelId="{CEAA1E84-2D91-4F48-BF77-20737C076E9A}" type="presParOf" srcId="{440508F3-4027-49B7-A08F-CB9DE5AED74E}" destId="{853BCB8A-8B20-4038-900A-904B6C3B2591}" srcOrd="2" destOrd="0" presId="urn:microsoft.com/office/officeart/2005/8/layout/cycle4"/>
    <dgm:cxn modelId="{5B72EA75-D64B-49CF-B908-744243DF11D1}" type="presParOf" srcId="{440508F3-4027-49B7-A08F-CB9DE5AED74E}" destId="{F91EDEFA-77BB-43E5-9608-479302E9E9F7}" srcOrd="3" destOrd="0" presId="urn:microsoft.com/office/officeart/2005/8/layout/cycle4"/>
    <dgm:cxn modelId="{5E4674AF-412B-4EF9-BCA5-37D9BA1A08ED}" type="presParOf" srcId="{440508F3-4027-49B7-A08F-CB9DE5AED74E}" destId="{2767CA10-41D5-4E23-BA43-D7EF336AC94A}" srcOrd="4" destOrd="0" presId="urn:microsoft.com/office/officeart/2005/8/layout/cycle4"/>
    <dgm:cxn modelId="{C20A90E6-5884-4C29-A365-725504510722}" type="presParOf" srcId="{12CDEDE6-B59F-4D22-ADA2-ECFEF65D6544}" destId="{7B97826A-1095-4363-9F4A-5BC480CCFF8B}" srcOrd="2" destOrd="0" presId="urn:microsoft.com/office/officeart/2005/8/layout/cycle4"/>
    <dgm:cxn modelId="{7689CAC0-DE39-48DF-B1DE-7DD775473D2E}" type="presParOf" srcId="{12CDEDE6-B59F-4D22-ADA2-ECFEF65D6544}" destId="{7E341C2E-591A-4DF3-A123-9D2F623080B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78D46-763F-4BBC-90D5-4D5178E08BF2}">
      <dsp:nvSpPr>
        <dsp:cNvPr id="0" name=""/>
        <dsp:cNvSpPr/>
      </dsp:nvSpPr>
      <dsp:spPr>
        <a:xfrm>
          <a:off x="311397" y="23359"/>
          <a:ext cx="8421911" cy="1112695"/>
        </a:xfrm>
        <a:prstGeom prst="roundRect">
          <a:avLst>
            <a:gd name="adj" fmla="val 10000"/>
          </a:avLst>
        </a:prstGeom>
        <a:solidFill>
          <a:schemeClr val="bg1"/>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b="1" u="sng" kern="1200" dirty="0" smtClean="0">
              <a:solidFill>
                <a:schemeClr val="tx1"/>
              </a:solidFill>
            </a:rPr>
            <a:t>1970s</a:t>
          </a:r>
          <a:r>
            <a:rPr lang="en-GB" sz="1300" u="sng" kern="1200" dirty="0" smtClean="0">
              <a:solidFill>
                <a:schemeClr val="tx1"/>
              </a:solidFill>
            </a:rPr>
            <a:t> </a:t>
          </a:r>
        </a:p>
        <a:p>
          <a:pPr lvl="0" algn="l" defTabSz="577850">
            <a:lnSpc>
              <a:spcPct val="90000"/>
            </a:lnSpc>
            <a:spcBef>
              <a:spcPct val="0"/>
            </a:spcBef>
            <a:spcAft>
              <a:spcPct val="35000"/>
            </a:spcAft>
          </a:pPr>
          <a:r>
            <a:rPr lang="en-GB" sz="1300" b="1" kern="1200" dirty="0" smtClean="0">
              <a:solidFill>
                <a:schemeClr val="tx1"/>
              </a:solidFill>
            </a:rPr>
            <a:t>Term coined </a:t>
          </a:r>
          <a:r>
            <a:rPr lang="en-GB" sz="1300" kern="1200" dirty="0" smtClean="0">
              <a:solidFill>
                <a:schemeClr val="tx1"/>
              </a:solidFill>
            </a:rPr>
            <a:t>by Paul Zurkowski (1974) </a:t>
          </a:r>
          <a:r>
            <a:rPr lang="en-GB" sz="1300" b="1" kern="1200" dirty="0" smtClean="0">
              <a:solidFill>
                <a:schemeClr val="tx1"/>
              </a:solidFill>
            </a:rPr>
            <a:t>US Information Industries Association</a:t>
          </a:r>
        </a:p>
        <a:p>
          <a:pPr lvl="0" algn="l" defTabSz="577850">
            <a:lnSpc>
              <a:spcPct val="90000"/>
            </a:lnSpc>
            <a:spcBef>
              <a:spcPct val="0"/>
            </a:spcBef>
            <a:spcAft>
              <a:spcPct val="35000"/>
            </a:spcAft>
          </a:pPr>
          <a:r>
            <a:rPr lang="en-GB" sz="1300" kern="1200" dirty="0" smtClean="0">
              <a:solidFill>
                <a:schemeClr val="tx1"/>
              </a:solidFill>
            </a:rPr>
            <a:t>Information Literacy initiatives in </a:t>
          </a:r>
          <a:r>
            <a:rPr lang="en-GB" sz="1300" b="1" kern="1200" dirty="0" smtClean="0">
              <a:solidFill>
                <a:schemeClr val="tx1"/>
              </a:solidFill>
            </a:rPr>
            <a:t>Australia </a:t>
          </a:r>
          <a:r>
            <a:rPr lang="en-GB" sz="1300" kern="1200" dirty="0" smtClean="0">
              <a:solidFill>
                <a:schemeClr val="tx1"/>
              </a:solidFill>
            </a:rPr>
            <a:t>originated in the </a:t>
          </a:r>
          <a:r>
            <a:rPr lang="en-GB" sz="1300" b="1" kern="1200" dirty="0" smtClean="0">
              <a:solidFill>
                <a:schemeClr val="tx1"/>
              </a:solidFill>
            </a:rPr>
            <a:t>school library sector </a:t>
          </a:r>
          <a:endParaRPr lang="en-GB" sz="1300" b="1" kern="1200" dirty="0">
            <a:solidFill>
              <a:schemeClr val="tx1"/>
            </a:solidFill>
          </a:endParaRPr>
        </a:p>
      </dsp:txBody>
      <dsp:txXfrm>
        <a:off x="343987" y="55949"/>
        <a:ext cx="6665107" cy="1047515"/>
      </dsp:txXfrm>
    </dsp:sp>
    <dsp:sp modelId="{A8A2BCEF-330B-42B5-A38B-DC20AB766AF9}">
      <dsp:nvSpPr>
        <dsp:cNvPr id="0" name=""/>
        <dsp:cNvSpPr/>
      </dsp:nvSpPr>
      <dsp:spPr>
        <a:xfrm>
          <a:off x="668615" y="1211196"/>
          <a:ext cx="8146411" cy="1386011"/>
        </a:xfrm>
        <a:prstGeom prst="roundRect">
          <a:avLst>
            <a:gd name="adj" fmla="val 10000"/>
          </a:avLst>
        </a:prstGeom>
        <a:solidFill>
          <a:schemeClr val="bg1"/>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GB" sz="1200" kern="1200" dirty="0" smtClean="0">
            <a:solidFill>
              <a:schemeClr val="tx1"/>
            </a:solidFill>
          </a:endParaRPr>
        </a:p>
        <a:p>
          <a:pPr lvl="0" algn="l" defTabSz="533400">
            <a:lnSpc>
              <a:spcPct val="90000"/>
            </a:lnSpc>
            <a:spcBef>
              <a:spcPct val="0"/>
            </a:spcBef>
            <a:spcAft>
              <a:spcPct val="35000"/>
            </a:spcAft>
          </a:pPr>
          <a:r>
            <a:rPr lang="en-GB" sz="1300" b="1" u="sng" kern="1200" dirty="0" smtClean="0">
              <a:solidFill>
                <a:schemeClr val="tx1"/>
              </a:solidFill>
            </a:rPr>
            <a:t>1980s</a:t>
          </a:r>
        </a:p>
        <a:p>
          <a:pPr lvl="0" algn="l" defTabSz="533400">
            <a:lnSpc>
              <a:spcPct val="90000"/>
            </a:lnSpc>
            <a:spcBef>
              <a:spcPct val="0"/>
            </a:spcBef>
            <a:spcAft>
              <a:spcPct val="35000"/>
            </a:spcAft>
          </a:pPr>
          <a:r>
            <a:rPr lang="en-GB" sz="1300" kern="1200" dirty="0" smtClean="0">
              <a:solidFill>
                <a:schemeClr val="tx1"/>
              </a:solidFill>
            </a:rPr>
            <a:t>Information Literacy initiatives in </a:t>
          </a:r>
          <a:r>
            <a:rPr lang="en-GB" sz="1300" b="1" kern="1200" dirty="0" smtClean="0">
              <a:solidFill>
                <a:schemeClr val="tx1"/>
              </a:solidFill>
            </a:rPr>
            <a:t>New Zealand </a:t>
          </a:r>
          <a:r>
            <a:rPr lang="en-GB" sz="1300" kern="1200" dirty="0" smtClean="0">
              <a:solidFill>
                <a:schemeClr val="tx1"/>
              </a:solidFill>
            </a:rPr>
            <a:t>in the </a:t>
          </a:r>
          <a:r>
            <a:rPr lang="en-GB" sz="1300" b="1" kern="1200" dirty="0" smtClean="0">
              <a:solidFill>
                <a:schemeClr val="tx1"/>
              </a:solidFill>
            </a:rPr>
            <a:t>school library sector </a:t>
          </a:r>
          <a:r>
            <a:rPr lang="en-GB" sz="1300" kern="1200" dirty="0" smtClean="0">
              <a:solidFill>
                <a:schemeClr val="tx1"/>
              </a:solidFill>
            </a:rPr>
            <a:t>mid-1980s</a:t>
          </a:r>
        </a:p>
        <a:p>
          <a:pPr lvl="0" algn="l" defTabSz="533400">
            <a:lnSpc>
              <a:spcPct val="90000"/>
            </a:lnSpc>
            <a:spcBef>
              <a:spcPct val="0"/>
            </a:spcBef>
            <a:spcAft>
              <a:spcPct val="35000"/>
            </a:spcAft>
          </a:pPr>
          <a:r>
            <a:rPr lang="en-GB" sz="1300" b="1" kern="1200" dirty="0" smtClean="0">
              <a:solidFill>
                <a:schemeClr val="tx1"/>
              </a:solidFill>
            </a:rPr>
            <a:t>ALA</a:t>
          </a:r>
          <a:r>
            <a:rPr lang="en-GB" sz="1300" kern="1200" dirty="0" smtClean="0">
              <a:solidFill>
                <a:schemeClr val="tx1"/>
              </a:solidFill>
            </a:rPr>
            <a:t> (1989) </a:t>
          </a:r>
          <a:r>
            <a:rPr lang="en-GB" sz="1300" b="1" kern="1200" dirty="0" smtClean="0">
              <a:solidFill>
                <a:schemeClr val="tx1"/>
              </a:solidFill>
            </a:rPr>
            <a:t>highlights the importance </a:t>
          </a:r>
          <a:r>
            <a:rPr lang="en-GB" sz="1300" kern="1200" dirty="0" smtClean="0">
              <a:solidFill>
                <a:schemeClr val="tx1"/>
              </a:solidFill>
            </a:rPr>
            <a:t>of Information Literacy to </a:t>
          </a:r>
          <a:r>
            <a:rPr lang="en-GB" sz="1300" b="1" kern="1200" dirty="0" smtClean="0">
              <a:solidFill>
                <a:schemeClr val="tx1"/>
              </a:solidFill>
            </a:rPr>
            <a:t>individuals, business, and citizenship</a:t>
          </a:r>
        </a:p>
        <a:p>
          <a:pPr lvl="0" algn="l" defTabSz="533400">
            <a:lnSpc>
              <a:spcPct val="90000"/>
            </a:lnSpc>
            <a:spcBef>
              <a:spcPct val="0"/>
            </a:spcBef>
            <a:spcAft>
              <a:spcPct val="35000"/>
            </a:spcAft>
          </a:pPr>
          <a:endParaRPr lang="en-GB" sz="1400" kern="1200" dirty="0"/>
        </a:p>
      </dsp:txBody>
      <dsp:txXfrm>
        <a:off x="709210" y="1251791"/>
        <a:ext cx="6420437" cy="1304821"/>
      </dsp:txXfrm>
    </dsp:sp>
    <dsp:sp modelId="{EBE964CA-0DEE-43BF-B574-E4A996EC54F0}">
      <dsp:nvSpPr>
        <dsp:cNvPr id="0" name=""/>
        <dsp:cNvSpPr/>
      </dsp:nvSpPr>
      <dsp:spPr>
        <a:xfrm>
          <a:off x="1301906" y="2698957"/>
          <a:ext cx="7493595" cy="1001180"/>
        </a:xfrm>
        <a:prstGeom prst="roundRect">
          <a:avLst>
            <a:gd name="adj" fmla="val 10000"/>
          </a:avLst>
        </a:prstGeom>
        <a:solidFill>
          <a:schemeClr val="bg1"/>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u="sng" kern="1200" dirty="0" smtClean="0">
              <a:solidFill>
                <a:schemeClr val="tx1"/>
              </a:solidFill>
            </a:rPr>
            <a:t>1990s</a:t>
          </a:r>
        </a:p>
        <a:p>
          <a:pPr lvl="0" algn="l" defTabSz="533400">
            <a:lnSpc>
              <a:spcPct val="90000"/>
            </a:lnSpc>
            <a:spcBef>
              <a:spcPct val="0"/>
            </a:spcBef>
            <a:spcAft>
              <a:spcPct val="35000"/>
            </a:spcAft>
          </a:pPr>
          <a:r>
            <a:rPr lang="en-GB" sz="1300" b="1" kern="1200" dirty="0" smtClean="0">
              <a:solidFill>
                <a:schemeClr val="tx1"/>
              </a:solidFill>
            </a:rPr>
            <a:t>Higher education librarians </a:t>
          </a:r>
          <a:r>
            <a:rPr lang="en-GB" sz="1300" kern="1200" dirty="0" smtClean="0">
              <a:solidFill>
                <a:schemeClr val="tx1"/>
              </a:solidFill>
            </a:rPr>
            <a:t>became Information Literacy’s </a:t>
          </a:r>
          <a:r>
            <a:rPr lang="en-GB" sz="1300" b="1" kern="1200" dirty="0" smtClean="0">
              <a:solidFill>
                <a:schemeClr val="tx1"/>
              </a:solidFill>
            </a:rPr>
            <a:t>main advocates </a:t>
          </a:r>
        </a:p>
        <a:p>
          <a:pPr lvl="0" algn="l" defTabSz="533400">
            <a:lnSpc>
              <a:spcPct val="90000"/>
            </a:lnSpc>
            <a:spcBef>
              <a:spcPct val="0"/>
            </a:spcBef>
            <a:spcAft>
              <a:spcPct val="35000"/>
            </a:spcAft>
          </a:pPr>
          <a:r>
            <a:rPr lang="en-GB" sz="1300" kern="1200" dirty="0" smtClean="0">
              <a:solidFill>
                <a:schemeClr val="tx1"/>
              </a:solidFill>
            </a:rPr>
            <a:t>UK </a:t>
          </a:r>
          <a:r>
            <a:rPr lang="en-GB" sz="1300" b="1" kern="1200" dirty="0" smtClean="0">
              <a:solidFill>
                <a:schemeClr val="tx1"/>
              </a:solidFill>
            </a:rPr>
            <a:t>HE model </a:t>
          </a:r>
          <a:r>
            <a:rPr lang="en-GB" sz="1300" kern="1200" dirty="0" smtClean="0">
              <a:solidFill>
                <a:schemeClr val="tx1"/>
              </a:solidFill>
            </a:rPr>
            <a:t>-  </a:t>
          </a:r>
          <a:r>
            <a:rPr lang="en-GB" sz="1300" b="1" kern="1200" dirty="0" smtClean="0">
              <a:solidFill>
                <a:schemeClr val="tx1"/>
              </a:solidFill>
            </a:rPr>
            <a:t>SCONUL </a:t>
          </a:r>
          <a:r>
            <a:rPr lang="en-GB" sz="1300" b="1" i="1" kern="1200" dirty="0" smtClean="0">
              <a:solidFill>
                <a:schemeClr val="tx1"/>
              </a:solidFill>
            </a:rPr>
            <a:t>Seven pillars of information skills model</a:t>
          </a:r>
          <a:endParaRPr lang="en-GB" sz="1300" b="1" kern="1200" dirty="0">
            <a:solidFill>
              <a:schemeClr val="tx1"/>
            </a:solidFill>
          </a:endParaRPr>
        </a:p>
      </dsp:txBody>
      <dsp:txXfrm>
        <a:off x="1331230" y="2728281"/>
        <a:ext cx="5931336" cy="942532"/>
      </dsp:txXfrm>
    </dsp:sp>
    <dsp:sp modelId="{1592D4E0-C447-49D3-B8FA-3876C2E76D9E}">
      <dsp:nvSpPr>
        <dsp:cNvPr id="0" name=""/>
        <dsp:cNvSpPr/>
      </dsp:nvSpPr>
      <dsp:spPr>
        <a:xfrm>
          <a:off x="1743996" y="3800735"/>
          <a:ext cx="7080452" cy="1898036"/>
        </a:xfrm>
        <a:prstGeom prst="roundRect">
          <a:avLst>
            <a:gd name="adj" fmla="val 10000"/>
          </a:avLst>
        </a:prstGeom>
        <a:solidFill>
          <a:schemeClr val="bg1"/>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GB" sz="1200" u="sng" kern="1200" dirty="0" smtClean="0">
            <a:solidFill>
              <a:schemeClr val="tx1"/>
            </a:solidFill>
          </a:endParaRPr>
        </a:p>
        <a:p>
          <a:pPr lvl="0" algn="l" defTabSz="533400">
            <a:lnSpc>
              <a:spcPct val="90000"/>
            </a:lnSpc>
            <a:spcBef>
              <a:spcPct val="0"/>
            </a:spcBef>
            <a:spcAft>
              <a:spcPct val="35000"/>
            </a:spcAft>
          </a:pPr>
          <a:endParaRPr lang="en-GB" sz="1200" u="sng" kern="1200" dirty="0" smtClean="0">
            <a:solidFill>
              <a:schemeClr val="tx1"/>
            </a:solidFill>
          </a:endParaRPr>
        </a:p>
        <a:p>
          <a:pPr lvl="0" algn="l" defTabSz="533400">
            <a:lnSpc>
              <a:spcPct val="90000"/>
            </a:lnSpc>
            <a:spcBef>
              <a:spcPct val="0"/>
            </a:spcBef>
            <a:spcAft>
              <a:spcPct val="35000"/>
            </a:spcAft>
          </a:pPr>
          <a:endParaRPr lang="en-GB" sz="1200" u="sng" kern="1200" dirty="0" smtClean="0">
            <a:solidFill>
              <a:schemeClr val="tx1"/>
            </a:solidFill>
          </a:endParaRPr>
        </a:p>
        <a:p>
          <a:pPr lvl="0" algn="l" defTabSz="533400">
            <a:lnSpc>
              <a:spcPct val="90000"/>
            </a:lnSpc>
            <a:spcBef>
              <a:spcPct val="0"/>
            </a:spcBef>
            <a:spcAft>
              <a:spcPct val="35000"/>
            </a:spcAft>
          </a:pPr>
          <a:endParaRPr lang="en-GB" sz="1200" b="1" u="sng" kern="1200" dirty="0" smtClean="0">
            <a:solidFill>
              <a:schemeClr val="tx1"/>
            </a:solidFill>
          </a:endParaRPr>
        </a:p>
        <a:p>
          <a:pPr lvl="0" algn="l" defTabSz="533400">
            <a:lnSpc>
              <a:spcPct val="90000"/>
            </a:lnSpc>
            <a:spcBef>
              <a:spcPct val="0"/>
            </a:spcBef>
            <a:spcAft>
              <a:spcPct val="35000"/>
            </a:spcAft>
          </a:pPr>
          <a:endParaRPr lang="en-GB" sz="1200" b="1" u="sng" kern="1200" dirty="0" smtClean="0">
            <a:solidFill>
              <a:schemeClr val="tx1"/>
            </a:solidFill>
          </a:endParaRPr>
        </a:p>
        <a:p>
          <a:pPr lvl="0" algn="l" defTabSz="533400">
            <a:lnSpc>
              <a:spcPct val="90000"/>
            </a:lnSpc>
            <a:spcBef>
              <a:spcPct val="0"/>
            </a:spcBef>
            <a:spcAft>
              <a:spcPct val="35000"/>
            </a:spcAft>
          </a:pPr>
          <a:endParaRPr lang="en-GB" sz="1200" b="1" u="sng" kern="1200" dirty="0" smtClean="0">
            <a:solidFill>
              <a:schemeClr val="tx1"/>
            </a:solidFill>
          </a:endParaRPr>
        </a:p>
        <a:p>
          <a:pPr lvl="0" algn="l" defTabSz="533400">
            <a:lnSpc>
              <a:spcPct val="90000"/>
            </a:lnSpc>
            <a:spcBef>
              <a:spcPct val="0"/>
            </a:spcBef>
            <a:spcAft>
              <a:spcPct val="35000"/>
            </a:spcAft>
          </a:pPr>
          <a:r>
            <a:rPr lang="en-GB" sz="1200" b="1" u="sng" kern="1200" dirty="0" smtClean="0">
              <a:solidFill>
                <a:schemeClr val="tx1"/>
              </a:solidFill>
            </a:rPr>
            <a:t>2000s</a:t>
          </a:r>
        </a:p>
        <a:p>
          <a:pPr lvl="0" algn="l" defTabSz="533400">
            <a:lnSpc>
              <a:spcPct val="90000"/>
            </a:lnSpc>
            <a:spcBef>
              <a:spcPct val="0"/>
            </a:spcBef>
            <a:spcAft>
              <a:spcPct val="35000"/>
            </a:spcAft>
          </a:pPr>
          <a:r>
            <a:rPr lang="en-GB" sz="1300" b="1" i="0" kern="1200" dirty="0" smtClean="0">
              <a:solidFill>
                <a:schemeClr val="tx1"/>
              </a:solidFill>
            </a:rPr>
            <a:t>Webber &amp; Johnston </a:t>
          </a:r>
          <a:r>
            <a:rPr lang="en-GB" sz="1300" b="0" i="0" kern="1200" dirty="0" smtClean="0">
              <a:solidFill>
                <a:schemeClr val="tx1"/>
              </a:solidFill>
            </a:rPr>
            <a:t>define information literacy </a:t>
          </a:r>
          <a:r>
            <a:rPr lang="en-GB" sz="1300" b="1" i="0" kern="1200" dirty="0" smtClean="0">
              <a:solidFill>
                <a:schemeClr val="tx1"/>
              </a:solidFill>
            </a:rPr>
            <a:t>as an efficient and ethical information behaviour</a:t>
          </a:r>
        </a:p>
        <a:p>
          <a:pPr lvl="0" algn="l" defTabSz="533400">
            <a:lnSpc>
              <a:spcPct val="90000"/>
            </a:lnSpc>
            <a:spcBef>
              <a:spcPct val="0"/>
            </a:spcBef>
            <a:spcAft>
              <a:spcPct val="35000"/>
            </a:spcAft>
          </a:pPr>
          <a:r>
            <a:rPr lang="en-GB" sz="1300" b="1" kern="1200" dirty="0" smtClean="0">
              <a:solidFill>
                <a:schemeClr val="tx1"/>
              </a:solidFill>
            </a:rPr>
            <a:t>Prague Declaration </a:t>
          </a:r>
          <a:r>
            <a:rPr lang="en-GB" sz="1300" kern="1200" dirty="0" smtClean="0">
              <a:solidFill>
                <a:schemeClr val="tx1"/>
              </a:solidFill>
            </a:rPr>
            <a:t>(UNESCO, identifies Information Literacy as part of the </a:t>
          </a:r>
          <a:r>
            <a:rPr lang="en-GB" sz="1300" b="1" kern="1200" dirty="0" smtClean="0">
              <a:solidFill>
                <a:schemeClr val="tx1"/>
              </a:solidFill>
            </a:rPr>
            <a:t>basic human right of life long learning</a:t>
          </a:r>
        </a:p>
        <a:p>
          <a:pPr lvl="0" algn="l" defTabSz="533400">
            <a:lnSpc>
              <a:spcPct val="90000"/>
            </a:lnSpc>
            <a:spcBef>
              <a:spcPct val="0"/>
            </a:spcBef>
            <a:spcAft>
              <a:spcPct val="35000"/>
            </a:spcAft>
          </a:pPr>
          <a:r>
            <a:rPr lang="en-GB" sz="1300" b="1" kern="1200" dirty="0" smtClean="0">
              <a:solidFill>
                <a:schemeClr val="tx1"/>
              </a:solidFill>
            </a:rPr>
            <a:t>CILIP (2004) </a:t>
          </a:r>
          <a:r>
            <a:rPr lang="en-GB" sz="1300" kern="1200" dirty="0" smtClean="0">
              <a:solidFill>
                <a:schemeClr val="tx1"/>
              </a:solidFill>
            </a:rPr>
            <a:t>recognises the need to </a:t>
          </a:r>
          <a:r>
            <a:rPr lang="en-GB" sz="1300" b="1" kern="1200" dirty="0" smtClean="0">
              <a:solidFill>
                <a:schemeClr val="tx1"/>
              </a:solidFill>
            </a:rPr>
            <a:t>define Information Literacy </a:t>
          </a:r>
          <a:r>
            <a:rPr lang="en-GB" sz="1300" kern="1200" dirty="0" smtClean="0">
              <a:solidFill>
                <a:schemeClr val="tx1"/>
              </a:solidFill>
            </a:rPr>
            <a:t>in a way that was understandable by </a:t>
          </a:r>
          <a:r>
            <a:rPr lang="en-GB" sz="1300" b="1" kern="1200" dirty="0" smtClean="0">
              <a:solidFill>
                <a:schemeClr val="tx1"/>
              </a:solidFill>
            </a:rPr>
            <a:t>all information-using communities </a:t>
          </a:r>
          <a:r>
            <a:rPr lang="en-GB" sz="1300" kern="1200" dirty="0" smtClean="0">
              <a:solidFill>
                <a:schemeClr val="tx1"/>
              </a:solidFill>
            </a:rPr>
            <a:t>in the UK</a:t>
          </a:r>
        </a:p>
        <a:p>
          <a:pPr lvl="0" algn="l" defTabSz="533400">
            <a:lnSpc>
              <a:spcPct val="90000"/>
            </a:lnSpc>
            <a:spcBef>
              <a:spcPct val="0"/>
            </a:spcBef>
            <a:spcAft>
              <a:spcPct val="35000"/>
            </a:spcAft>
          </a:pPr>
          <a:endParaRPr lang="en-GB" sz="1400" kern="1200" dirty="0" smtClean="0"/>
        </a:p>
        <a:p>
          <a:pPr lvl="0" algn="l" defTabSz="533400">
            <a:lnSpc>
              <a:spcPct val="90000"/>
            </a:lnSpc>
            <a:spcBef>
              <a:spcPct val="0"/>
            </a:spcBef>
            <a:spcAft>
              <a:spcPct val="35000"/>
            </a:spcAft>
          </a:pPr>
          <a:endParaRPr lang="en-GB" sz="1400" kern="1200" dirty="0" smtClean="0"/>
        </a:p>
        <a:p>
          <a:pPr lvl="0" algn="l" defTabSz="533400">
            <a:lnSpc>
              <a:spcPct val="90000"/>
            </a:lnSpc>
            <a:spcBef>
              <a:spcPct val="0"/>
            </a:spcBef>
            <a:spcAft>
              <a:spcPct val="35000"/>
            </a:spcAft>
          </a:pPr>
          <a:endParaRPr lang="en-GB" sz="1400" kern="1200" dirty="0" smtClean="0"/>
        </a:p>
        <a:p>
          <a:pPr lvl="0" algn="l" defTabSz="533400">
            <a:lnSpc>
              <a:spcPct val="90000"/>
            </a:lnSpc>
            <a:spcBef>
              <a:spcPct val="0"/>
            </a:spcBef>
            <a:spcAft>
              <a:spcPct val="35000"/>
            </a:spcAft>
          </a:pPr>
          <a:endParaRPr lang="en-GB" sz="1400" kern="1200" dirty="0"/>
        </a:p>
      </dsp:txBody>
      <dsp:txXfrm>
        <a:off x="1799588" y="3856327"/>
        <a:ext cx="5539705" cy="1786852"/>
      </dsp:txXfrm>
    </dsp:sp>
    <dsp:sp modelId="{45F69427-4F7E-4D9F-B5AC-59D3C8A7062B}">
      <dsp:nvSpPr>
        <dsp:cNvPr id="0" name=""/>
        <dsp:cNvSpPr/>
      </dsp:nvSpPr>
      <dsp:spPr>
        <a:xfrm rot="5400000">
          <a:off x="286377" y="651713"/>
          <a:ext cx="688609" cy="846582"/>
        </a:xfrm>
        <a:prstGeom prst="bentUpArrow">
          <a:avLst/>
        </a:prstGeom>
        <a:solidFill>
          <a:schemeClr val="accent1">
            <a:lumMod val="5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GB" sz="800" kern="1200" dirty="0"/>
        </a:p>
      </dsp:txBody>
      <dsp:txXfrm>
        <a:off x="-7800" y="945890"/>
        <a:ext cx="602533" cy="172152"/>
      </dsp:txXfrm>
    </dsp:sp>
    <dsp:sp modelId="{BB60420D-0FE5-4E5B-AF18-989F6CEC9349}">
      <dsp:nvSpPr>
        <dsp:cNvPr id="0" name=""/>
        <dsp:cNvSpPr/>
      </dsp:nvSpPr>
      <dsp:spPr>
        <a:xfrm rot="5400000">
          <a:off x="746984" y="2232054"/>
          <a:ext cx="663026" cy="846582"/>
        </a:xfrm>
        <a:prstGeom prst="bentUpArrow">
          <a:avLst/>
        </a:prstGeom>
        <a:solidFill>
          <a:schemeClr val="accent1">
            <a:lumMod val="5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GB" sz="1000" kern="1200"/>
        </a:p>
      </dsp:txBody>
      <dsp:txXfrm>
        <a:off x="448010" y="2531028"/>
        <a:ext cx="580148" cy="165756"/>
      </dsp:txXfrm>
    </dsp:sp>
    <dsp:sp modelId="{77B98281-382C-40F0-B7A1-69ED03C9B961}">
      <dsp:nvSpPr>
        <dsp:cNvPr id="0" name=""/>
        <dsp:cNvSpPr/>
      </dsp:nvSpPr>
      <dsp:spPr>
        <a:xfrm rot="5400000">
          <a:off x="1403676" y="3389630"/>
          <a:ext cx="640337" cy="846582"/>
        </a:xfrm>
        <a:prstGeom prst="bentUpArrow">
          <a:avLst/>
        </a:prstGeom>
        <a:solidFill>
          <a:schemeClr val="accent1">
            <a:lumMod val="5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GB" sz="1000" kern="1200" dirty="0"/>
        </a:p>
      </dsp:txBody>
      <dsp:txXfrm>
        <a:off x="1100448" y="3692858"/>
        <a:ext cx="560295" cy="160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D8AE2-7DF7-45B7-830E-3A56727A660D}">
      <dsp:nvSpPr>
        <dsp:cNvPr id="0" name=""/>
        <dsp:cNvSpPr/>
      </dsp:nvSpPr>
      <dsp:spPr>
        <a:xfrm>
          <a:off x="5563328" y="3263215"/>
          <a:ext cx="2876735" cy="19317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people, print and digital media plus “other forms of media – film, video, DVD, radio television, etc.” (Armstrong et. al., 2005, p.23)</a:t>
          </a:r>
          <a:endParaRPr lang="en-GB" sz="1400" kern="1200" dirty="0"/>
        </a:p>
      </dsp:txBody>
      <dsp:txXfrm>
        <a:off x="6468783" y="3788587"/>
        <a:ext cx="1928847" cy="1363947"/>
      </dsp:txXfrm>
    </dsp:sp>
    <dsp:sp modelId="{0EE65319-A1E7-4989-AE4C-50A2BE3F4511}">
      <dsp:nvSpPr>
        <dsp:cNvPr id="0" name=""/>
        <dsp:cNvSpPr/>
      </dsp:nvSpPr>
      <dsp:spPr>
        <a:xfrm>
          <a:off x="295504" y="3338619"/>
          <a:ext cx="3399689" cy="19634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b="0" i="0" kern="1200" dirty="0" smtClean="0"/>
            <a:t>Relationship with Information Literacy </a:t>
          </a:r>
          <a:endParaRPr lang="en-GB" sz="1400" b="0" kern="1200" dirty="0"/>
        </a:p>
      </dsp:txBody>
      <dsp:txXfrm>
        <a:off x="338634" y="3872607"/>
        <a:ext cx="2293522" cy="1386312"/>
      </dsp:txXfrm>
    </dsp:sp>
    <dsp:sp modelId="{211A798D-69EB-4C0E-8341-5C1590DDA9BE}">
      <dsp:nvSpPr>
        <dsp:cNvPr id="0" name=""/>
        <dsp:cNvSpPr/>
      </dsp:nvSpPr>
      <dsp:spPr>
        <a:xfrm>
          <a:off x="5532783" y="223600"/>
          <a:ext cx="2913449" cy="15738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ea typeface="Times New Roman" panose="02020603050405020304" pitchFamily="18" charset="0"/>
            </a:rPr>
            <a:t>Literacy</a:t>
          </a:r>
          <a:endParaRPr lang="en-GB" sz="1400" kern="1200" dirty="0"/>
        </a:p>
        <a:p>
          <a:pPr marL="114300" lvl="1" indent="-114300" algn="l" defTabSz="622300">
            <a:lnSpc>
              <a:spcPct val="90000"/>
            </a:lnSpc>
            <a:spcBef>
              <a:spcPct val="0"/>
            </a:spcBef>
            <a:spcAft>
              <a:spcPct val="15000"/>
            </a:spcAft>
            <a:buChar char="••"/>
          </a:pPr>
          <a:r>
            <a:rPr lang="en-GB" sz="1400" kern="1200" dirty="0" smtClean="0">
              <a:ea typeface="Calibri" panose="020F0502020204030204" pitchFamily="34" charset="0"/>
              <a:cs typeface="Times New Roman" panose="02020603050405020304" pitchFamily="18" charset="0"/>
            </a:rPr>
            <a:t>Information Literacy </a:t>
          </a:r>
          <a:endParaRPr lang="en-GB" sz="1400" kern="1200" dirty="0"/>
        </a:p>
        <a:p>
          <a:pPr marL="114300" lvl="1" indent="-114300" algn="l" defTabSz="622300">
            <a:lnSpc>
              <a:spcPct val="90000"/>
            </a:lnSpc>
            <a:spcBef>
              <a:spcPct val="0"/>
            </a:spcBef>
            <a:spcAft>
              <a:spcPct val="15000"/>
            </a:spcAft>
            <a:buChar char="••"/>
          </a:pPr>
          <a:r>
            <a:rPr lang="en-GB" sz="1400" kern="1200" dirty="0" smtClean="0"/>
            <a:t>Digital Literacy</a:t>
          </a:r>
          <a:endParaRPr lang="en-GB" sz="1400" kern="1200" dirty="0"/>
        </a:p>
      </dsp:txBody>
      <dsp:txXfrm>
        <a:off x="6441391" y="258173"/>
        <a:ext cx="1970268" cy="1111272"/>
      </dsp:txXfrm>
    </dsp:sp>
    <dsp:sp modelId="{41DB4498-03E9-4593-94F9-AF2DF39DED18}">
      <dsp:nvSpPr>
        <dsp:cNvPr id="0" name=""/>
        <dsp:cNvSpPr/>
      </dsp:nvSpPr>
      <dsp:spPr>
        <a:xfrm>
          <a:off x="243830" y="212736"/>
          <a:ext cx="3601576" cy="17121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ea typeface="Times New Roman" panose="02020603050405020304" pitchFamily="18" charset="0"/>
            </a:rPr>
            <a:t>Education</a:t>
          </a:r>
          <a:endParaRPr lang="en-GB" sz="1400" kern="1200" dirty="0"/>
        </a:p>
        <a:p>
          <a:pPr marL="114300" lvl="1" indent="-114300" algn="l" defTabSz="622300">
            <a:lnSpc>
              <a:spcPct val="90000"/>
            </a:lnSpc>
            <a:spcBef>
              <a:spcPct val="0"/>
            </a:spcBef>
            <a:spcAft>
              <a:spcPct val="15000"/>
            </a:spcAft>
            <a:buChar char="••"/>
          </a:pPr>
          <a:r>
            <a:rPr lang="en-GB" sz="1400" kern="1200" dirty="0" smtClean="0"/>
            <a:t>Work</a:t>
          </a:r>
        </a:p>
        <a:p>
          <a:pPr marL="114300" lvl="1" indent="-114300" algn="l" defTabSz="622300">
            <a:lnSpc>
              <a:spcPct val="90000"/>
            </a:lnSpc>
            <a:spcBef>
              <a:spcPct val="0"/>
            </a:spcBef>
            <a:spcAft>
              <a:spcPct val="15000"/>
            </a:spcAft>
            <a:buChar char="••"/>
          </a:pPr>
          <a:r>
            <a:rPr lang="en-GB" sz="1400" kern="1200" dirty="0" smtClean="0"/>
            <a:t>Life: </a:t>
          </a:r>
        </a:p>
        <a:p>
          <a:pPr marL="228600" lvl="2" indent="-114300" algn="l" defTabSz="622300">
            <a:lnSpc>
              <a:spcPct val="90000"/>
            </a:lnSpc>
            <a:spcBef>
              <a:spcPct val="0"/>
            </a:spcBef>
            <a:spcAft>
              <a:spcPct val="15000"/>
            </a:spcAft>
            <a:buChar char="••"/>
          </a:pPr>
          <a:r>
            <a:rPr lang="en-GB" sz="1400" kern="1200" dirty="0" smtClean="0"/>
            <a:t>Social</a:t>
          </a:r>
        </a:p>
        <a:p>
          <a:pPr marL="228600" lvl="2" indent="-114300" algn="l" defTabSz="622300">
            <a:lnSpc>
              <a:spcPct val="90000"/>
            </a:lnSpc>
            <a:spcBef>
              <a:spcPct val="0"/>
            </a:spcBef>
            <a:spcAft>
              <a:spcPct val="15000"/>
            </a:spcAft>
            <a:buChar char="••"/>
          </a:pPr>
          <a:r>
            <a:rPr lang="en-GB" sz="1400" kern="1200" dirty="0" smtClean="0"/>
            <a:t>Citizenship</a:t>
          </a:r>
        </a:p>
      </dsp:txBody>
      <dsp:txXfrm>
        <a:off x="281441" y="250347"/>
        <a:ext cx="2445881" cy="1208916"/>
      </dsp:txXfrm>
    </dsp:sp>
    <dsp:sp modelId="{A7A81353-AB5B-4E3C-A1C7-854E0D5846DF}">
      <dsp:nvSpPr>
        <dsp:cNvPr id="0" name=""/>
        <dsp:cNvSpPr/>
      </dsp:nvSpPr>
      <dsp:spPr>
        <a:xfrm>
          <a:off x="1852811" y="337726"/>
          <a:ext cx="2316799" cy="231679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ea typeface="Times New Roman" panose="02020603050405020304" pitchFamily="18" charset="0"/>
            </a:rPr>
            <a:t>Information </a:t>
          </a:r>
          <a:r>
            <a:rPr lang="en-GB" sz="1800" b="1" kern="1200" smtClean="0">
              <a:solidFill>
                <a:schemeClr val="bg1"/>
              </a:solidFill>
              <a:ea typeface="Times New Roman" panose="02020603050405020304" pitchFamily="18" charset="0"/>
            </a:rPr>
            <a:t>Literacy Landscapes</a:t>
          </a:r>
          <a:endParaRPr lang="en-GB" sz="1800" b="1" kern="1200" dirty="0">
            <a:solidFill>
              <a:schemeClr val="bg1"/>
            </a:solidFill>
          </a:endParaRPr>
        </a:p>
      </dsp:txBody>
      <dsp:txXfrm>
        <a:off x="2531386" y="1016301"/>
        <a:ext cx="1638224" cy="1638224"/>
      </dsp:txXfrm>
    </dsp:sp>
    <dsp:sp modelId="{59B86EB1-D2F7-48D7-8A22-A02CFA2092F3}">
      <dsp:nvSpPr>
        <dsp:cNvPr id="0" name=""/>
        <dsp:cNvSpPr/>
      </dsp:nvSpPr>
      <dsp:spPr>
        <a:xfrm rot="5400000">
          <a:off x="4276622" y="337726"/>
          <a:ext cx="2316799" cy="231679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ea typeface="Times New Roman" panose="02020603050405020304" pitchFamily="18" charset="0"/>
            </a:rPr>
            <a:t>Literacies</a:t>
          </a:r>
          <a:endParaRPr lang="en-GB" sz="1800" kern="1200" dirty="0">
            <a:solidFill>
              <a:schemeClr val="bg1"/>
            </a:solidFill>
          </a:endParaRPr>
        </a:p>
      </dsp:txBody>
      <dsp:txXfrm rot="-5400000">
        <a:off x="4276622" y="1016301"/>
        <a:ext cx="1638224" cy="1638224"/>
      </dsp:txXfrm>
    </dsp:sp>
    <dsp:sp modelId="{853BCB8A-8B20-4038-900A-904B6C3B2591}">
      <dsp:nvSpPr>
        <dsp:cNvPr id="0" name=""/>
        <dsp:cNvSpPr/>
      </dsp:nvSpPr>
      <dsp:spPr>
        <a:xfrm rot="10800000">
          <a:off x="4276622" y="2761536"/>
          <a:ext cx="2316799" cy="231679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ea typeface="Times New Roman" panose="02020603050405020304" pitchFamily="18" charset="0"/>
            </a:rPr>
            <a:t>Information Resources</a:t>
          </a:r>
          <a:endParaRPr lang="en-GB" sz="1800" kern="1200" dirty="0">
            <a:solidFill>
              <a:schemeClr val="bg1"/>
            </a:solidFill>
          </a:endParaRPr>
        </a:p>
      </dsp:txBody>
      <dsp:txXfrm rot="10800000">
        <a:off x="4276622" y="2761536"/>
        <a:ext cx="1638224" cy="1638224"/>
      </dsp:txXfrm>
    </dsp:sp>
    <dsp:sp modelId="{F91EDEFA-77BB-43E5-9608-479302E9E9F7}">
      <dsp:nvSpPr>
        <dsp:cNvPr id="0" name=""/>
        <dsp:cNvSpPr/>
      </dsp:nvSpPr>
      <dsp:spPr>
        <a:xfrm rot="16200000">
          <a:off x="1852811" y="2761536"/>
          <a:ext cx="2316799" cy="231679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b="1" kern="1200" dirty="0" smtClean="0">
              <a:solidFill>
                <a:schemeClr val="bg1"/>
              </a:solidFill>
            </a:rPr>
            <a:t>Information Behaviour</a:t>
          </a:r>
          <a:endParaRPr lang="en-GB" sz="1800" b="1" kern="1200" dirty="0">
            <a:solidFill>
              <a:schemeClr val="bg1"/>
            </a:solidFill>
          </a:endParaRPr>
        </a:p>
      </dsp:txBody>
      <dsp:txXfrm rot="5400000">
        <a:off x="2531386" y="2761536"/>
        <a:ext cx="1638224" cy="1638224"/>
      </dsp:txXfrm>
    </dsp:sp>
    <dsp:sp modelId="{7B97826A-1095-4363-9F4A-5BC480CCFF8B}">
      <dsp:nvSpPr>
        <dsp:cNvPr id="0" name=""/>
        <dsp:cNvSpPr/>
      </dsp:nvSpPr>
      <dsp:spPr>
        <a:xfrm>
          <a:off x="3823161" y="2226479"/>
          <a:ext cx="799910" cy="69557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341C2E-591A-4DF3-A123-9D2F623080B3}">
      <dsp:nvSpPr>
        <dsp:cNvPr id="0" name=""/>
        <dsp:cNvSpPr/>
      </dsp:nvSpPr>
      <dsp:spPr>
        <a:xfrm rot="10800000">
          <a:off x="3823161" y="2494007"/>
          <a:ext cx="799910" cy="69557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6412"/>
          </a:xfrm>
          <a:prstGeom prst="rect">
            <a:avLst/>
          </a:prstGeom>
        </p:spPr>
        <p:txBody>
          <a:bodyPr vert="horz" lIns="91440" tIns="45720" rIns="91440" bIns="45720" rtlCol="0"/>
          <a:lstStyle>
            <a:lvl1pPr algn="r">
              <a:defRPr sz="1200"/>
            </a:lvl1pPr>
          </a:lstStyle>
          <a:p>
            <a:fld id="{75544A84-064F-418C-9770-856220F4B72C}" type="datetimeFigureOut">
              <a:rPr lang="en-GB" smtClean="0"/>
              <a:t>20/06/2015</a:t>
            </a:fld>
            <a:endParaRPr lang="en-GB" dirty="0"/>
          </a:p>
        </p:txBody>
      </p:sp>
      <p:sp>
        <p:nvSpPr>
          <p:cNvPr id="4" name="Footer Placeholder 3"/>
          <p:cNvSpPr>
            <a:spLocks noGrp="1"/>
          </p:cNvSpPr>
          <p:nvPr>
            <p:ph type="ftr" sz="quarter" idx="2"/>
          </p:nvPr>
        </p:nvSpPr>
        <p:spPr>
          <a:xfrm>
            <a:off x="0" y="9430091"/>
            <a:ext cx="2889938" cy="49641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430091"/>
            <a:ext cx="2889938" cy="496412"/>
          </a:xfrm>
          <a:prstGeom prst="rect">
            <a:avLst/>
          </a:prstGeom>
        </p:spPr>
        <p:txBody>
          <a:bodyPr vert="horz" lIns="91440" tIns="45720" rIns="91440" bIns="45720" rtlCol="0" anchor="b"/>
          <a:lstStyle>
            <a:lvl1pPr algn="r">
              <a:defRPr sz="1200"/>
            </a:lvl1pPr>
          </a:lstStyle>
          <a:p>
            <a:fld id="{0319E1AE-CC09-4CE5-BE5A-25A9670C6550}" type="slidenum">
              <a:rPr lang="en-GB" smtClean="0"/>
              <a:t>‹#›</a:t>
            </a:fld>
            <a:endParaRPr lang="en-GB" dirty="0"/>
          </a:p>
        </p:txBody>
      </p:sp>
    </p:spTree>
    <p:extLst>
      <p:ext uri="{BB962C8B-B14F-4D97-AF65-F5344CB8AC3E}">
        <p14:creationId xmlns:p14="http://schemas.microsoft.com/office/powerpoint/2010/main" val="808562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6412"/>
          </a:xfrm>
          <a:prstGeom prst="rect">
            <a:avLst/>
          </a:prstGeom>
        </p:spPr>
        <p:txBody>
          <a:bodyPr vert="horz" lIns="91440" tIns="45720" rIns="91440" bIns="45720" rtlCol="0"/>
          <a:lstStyle>
            <a:lvl1pPr algn="r">
              <a:defRPr sz="1200"/>
            </a:lvl1pPr>
          </a:lstStyle>
          <a:p>
            <a:fld id="{5A3CA78B-1AC4-4A0D-A46B-399ECACB74EF}" type="datetimeFigureOut">
              <a:rPr lang="en-GB" smtClean="0"/>
              <a:t>20/06/2015</a:t>
            </a:fld>
            <a:endParaRPr lang="en-GB" dirty="0"/>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908"/>
            <a:ext cx="5335270" cy="4467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64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30091"/>
            <a:ext cx="2889938" cy="496412"/>
          </a:xfrm>
          <a:prstGeom prst="rect">
            <a:avLst/>
          </a:prstGeom>
        </p:spPr>
        <p:txBody>
          <a:bodyPr vert="horz" lIns="91440" tIns="45720" rIns="91440" bIns="45720" rtlCol="0" anchor="b"/>
          <a:lstStyle>
            <a:lvl1pPr algn="r">
              <a:defRPr sz="1200"/>
            </a:lvl1pPr>
          </a:lstStyle>
          <a:p>
            <a:fld id="{A03B92FD-2925-49E3-A834-C1077295ED17}" type="slidenum">
              <a:rPr lang="en-GB" smtClean="0"/>
              <a:t>‹#›</a:t>
            </a:fld>
            <a:endParaRPr lang="en-GB" dirty="0"/>
          </a:p>
        </p:txBody>
      </p:sp>
    </p:spTree>
    <p:extLst>
      <p:ext uri="{BB962C8B-B14F-4D97-AF65-F5344CB8AC3E}">
        <p14:creationId xmlns:p14="http://schemas.microsoft.com/office/powerpoint/2010/main" val="97389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ducationscotland.gov.uk/Images/information_literacy_framework_draft_tcm4-433724.p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caledonianblogs.net/information-literacy/" TargetMode="External"/><Relationship Id="rId4" Type="http://schemas.openxmlformats.org/officeDocument/2006/relationships/hyperlink" Target="http://www.therightinformation.org/framework-hom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ducationscotland.gov.uk/Images/information_literacy_framework_draft_tcm4-433724.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conul.ac.uk/sites/default/files/documents/coremodel.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laurensmith.files.wordpress.com/2014/08/critical-information-literacy-for-the-development-of-political-agency-ifla-satellite-limerick-2014.pdf" TargetMode="External"/><Relationship Id="rId3" Type="http://schemas.openxmlformats.org/officeDocument/2006/relationships/hyperlink" Target="http://www.researchinfonet.org/wp-content/uploads/2014/01/Workplace-IL-annotated-bibliography.pdf" TargetMode="External"/><Relationship Id="rId7" Type="http://schemas.openxmlformats.org/officeDocument/2006/relationships/hyperlink" Target="https://campus.recap.ncl.ac.uk/Panopto/Pages/Viewer.aspx?id=a6d89310-755c-47d1-8b0d-6b955be03a94"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tatic1.1.sqspcdn.com/static/f/1070488/16374280/1328186902467/InformationLiteracyintheworkplacearticle.pdf?token=KE38D2zWKw5jHEceqMBZp%2BDoQN8%3D" TargetMode="External"/><Relationship Id="rId5" Type="http://schemas.openxmlformats.org/officeDocument/2006/relationships/hyperlink" Target="http://www.researchinfonet.org/wp-content/uploads/2014/09/Report-on-transferability-of-IL-beyond-academia-FINAL.pdf" TargetMode="External"/><Relationship Id="rId4" Type="http://schemas.openxmlformats.org/officeDocument/2006/relationships/hyperlink" Target="http://www.lilacconference.com/dw/programme/Presentations/Wednesday/Lecture_Theatre/Jackson_just_enough_education.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fla.org/publications/beacons-of-the-information-society-the-alexandria-proclamation-on-information-literac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cilip.org.uk/cilip/advocacy-campaigns-awards/advocacy-campaigns/information-literacy/information-literacy-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Paper derives in part from a number of studies that have previously been published by myself. These studies are currently being reappraised as part of the process of critical evaluation in preparation for the submission of a thesis for PhD by Published Works.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The body of work that considers information literacy in the context of lifelong learning.  This can be traced back to 2004 and the Scottish Information Literacy Project. A major outcome of the project was the development of an information literacy framework for secondary and higher education in Scotland (</a:t>
            </a:r>
            <a:r>
              <a:rPr lang="en-GB" sz="1200" b="1" i="0" kern="1200" dirty="0" smtClean="0">
                <a:solidFill>
                  <a:schemeClr val="tx1"/>
                </a:solidFill>
                <a:effectLst/>
                <a:latin typeface="+mn-lt"/>
                <a:ea typeface="+mn-ea"/>
                <a:cs typeface="+mn-cs"/>
              </a:rPr>
              <a:t>Irving &amp; Crawford, 2006</a:t>
            </a:r>
            <a:r>
              <a:rPr lang="en-GB" sz="1200" i="0" kern="1200" dirty="0" smtClean="0">
                <a:solidFill>
                  <a:schemeClr val="tx1"/>
                </a:solidFill>
                <a:effectLst/>
                <a:latin typeface="+mn-lt"/>
                <a:ea typeface="+mn-ea"/>
                <a:cs typeface="+mn-cs"/>
              </a:rPr>
              <a:t>; Irving, 2007) that included in its provision preparation for the world of work (Crawford &amp; Irving, 2007). Over the years the lifelong learning focus was expanded and strengthened to include the broader themes of: information literacy in the workplace (</a:t>
            </a:r>
            <a:r>
              <a:rPr lang="en-GB" sz="1200" b="1" i="0" kern="1200" dirty="0" smtClean="0">
                <a:solidFill>
                  <a:schemeClr val="tx1"/>
                </a:solidFill>
                <a:effectLst/>
                <a:latin typeface="+mn-lt"/>
                <a:ea typeface="+mn-ea"/>
                <a:cs typeface="+mn-cs"/>
              </a:rPr>
              <a:t>Crawford &amp; Irving, 2009</a:t>
            </a:r>
            <a:r>
              <a:rPr lang="en-GB" sz="1200" i="0" kern="1200" dirty="0" smtClean="0">
                <a:solidFill>
                  <a:schemeClr val="tx1"/>
                </a:solidFill>
                <a:effectLst/>
                <a:latin typeface="+mn-lt"/>
                <a:ea typeface="+mn-ea"/>
                <a:cs typeface="+mn-cs"/>
              </a:rPr>
              <a:t>); adult literacy and public library activities – including: employability (</a:t>
            </a:r>
            <a:r>
              <a:rPr lang="en-GB" sz="1200" b="1" i="0" kern="1200" dirty="0" smtClean="0">
                <a:solidFill>
                  <a:schemeClr val="tx1"/>
                </a:solidFill>
                <a:effectLst/>
                <a:latin typeface="+mn-lt"/>
                <a:ea typeface="+mn-ea"/>
                <a:cs typeface="+mn-cs"/>
              </a:rPr>
              <a:t>Crawford &amp; Irving, 2012</a:t>
            </a:r>
            <a:r>
              <a:rPr lang="en-GB" sz="1200" i="0" kern="1200" dirty="0" smtClean="0">
                <a:solidFill>
                  <a:schemeClr val="tx1"/>
                </a:solidFill>
                <a:effectLst/>
                <a:latin typeface="+mn-lt"/>
                <a:ea typeface="+mn-ea"/>
                <a:cs typeface="+mn-cs"/>
              </a:rPr>
              <a:t>) and health (</a:t>
            </a:r>
            <a:r>
              <a:rPr lang="en-GB" sz="1200" b="1" i="0" kern="1200" dirty="0" smtClean="0">
                <a:solidFill>
                  <a:schemeClr val="tx1"/>
                </a:solidFill>
                <a:effectLst/>
                <a:latin typeface="+mn-lt"/>
                <a:ea typeface="+mn-ea"/>
                <a:cs typeface="+mn-cs"/>
              </a:rPr>
              <a:t>Irving, 2013a</a:t>
            </a:r>
            <a:r>
              <a:rPr lang="en-GB" sz="1200" i="0" kern="1200" dirty="0" smtClean="0">
                <a:solidFill>
                  <a:schemeClr val="tx1"/>
                </a:solidFill>
                <a:effectLst/>
                <a:latin typeface="+mn-lt"/>
                <a:ea typeface="+mn-ea"/>
                <a:cs typeface="+mn-cs"/>
              </a:rPr>
              <a:t>); also taking into account information literacy as an early-years issue (</a:t>
            </a:r>
            <a:r>
              <a:rPr lang="en-GB" sz="1200" b="1" i="0" kern="1200" dirty="0" smtClean="0">
                <a:solidFill>
                  <a:schemeClr val="tx1"/>
                </a:solidFill>
                <a:effectLst/>
                <a:latin typeface="+mn-lt"/>
                <a:ea typeface="+mn-ea"/>
                <a:cs typeface="+mn-cs"/>
              </a:rPr>
              <a:t>Irving, 2013b</a:t>
            </a:r>
            <a:r>
              <a:rPr lang="en-GB" sz="120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3B92FD-2925-49E3-A834-C1077295ED17}" type="slidenum">
              <a:rPr lang="en-GB" smtClean="0"/>
              <a:t>1</a:t>
            </a:fld>
            <a:endParaRPr lang="en-GB" dirty="0"/>
          </a:p>
        </p:txBody>
      </p:sp>
    </p:spTree>
    <p:extLst>
      <p:ext uri="{BB962C8B-B14F-4D97-AF65-F5344CB8AC3E}">
        <p14:creationId xmlns:p14="http://schemas.microsoft.com/office/powerpoint/2010/main" val="2368408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Aft>
                <a:spcPts val="0"/>
              </a:spcAft>
              <a:buNone/>
            </a:pPr>
            <a:r>
              <a:rPr lang="en-GB" sz="1400" dirty="0" smtClean="0">
                <a:ea typeface="Times New Roman" panose="02020603050405020304" pitchFamily="18" charset="0"/>
              </a:rPr>
              <a:t>Body of work: 2004 - </a:t>
            </a:r>
            <a:r>
              <a:rPr lang="en-GB" sz="1400" dirty="0" smtClean="0"/>
              <a:t>Information literacy across lifelong learning including policy and advocacy work:</a:t>
            </a:r>
          </a:p>
          <a:p>
            <a:pPr lvl="1">
              <a:buFont typeface="+mj-lt"/>
              <a:buAutoNum type="arabicPeriod"/>
            </a:pPr>
            <a:r>
              <a:rPr lang="en-GB" sz="1400" dirty="0" smtClean="0"/>
              <a:t>linking information literacy skills and competencies in secondary education to those in tertiary education as preparation for the world of work (Crawford &amp; Irving, 2007). </a:t>
            </a:r>
          </a:p>
          <a:p>
            <a:pPr lvl="1">
              <a:buFont typeface="+mj-lt"/>
              <a:buAutoNum type="arabicPeriod"/>
            </a:pPr>
            <a:r>
              <a:rPr lang="en-GB" sz="1400" dirty="0" smtClean="0"/>
              <a:t>information literacy in the workplace (Irving, 2006; Crawford &amp; Irving, 2009); </a:t>
            </a:r>
          </a:p>
          <a:p>
            <a:pPr lvl="1">
              <a:buFont typeface="+mj-lt"/>
              <a:buAutoNum type="arabicPeriod"/>
            </a:pPr>
            <a:r>
              <a:rPr lang="en-GB" sz="1400" dirty="0" smtClean="0"/>
              <a:t>IL and the petition to the Scottish Parliament (Crawford &amp; Irving, 2007)</a:t>
            </a:r>
          </a:p>
          <a:p>
            <a:pPr lvl="1">
              <a:buFont typeface="+mj-lt"/>
              <a:buAutoNum type="arabicPeriod"/>
            </a:pPr>
            <a:r>
              <a:rPr lang="en-GB" sz="1400" dirty="0" smtClean="0"/>
              <a:t>The Curriculum for Excellence: knowledge, engagement and contribution by Scottish School librarians (Irving, 2010)</a:t>
            </a:r>
          </a:p>
          <a:p>
            <a:pPr lvl="1">
              <a:buFont typeface="+mj-lt"/>
              <a:buAutoNum type="arabicPeriod"/>
            </a:pPr>
            <a:r>
              <a:rPr lang="en-GB" sz="1400" dirty="0" smtClean="0"/>
              <a:t>information literacy in the workplace and </a:t>
            </a:r>
            <a:r>
              <a:rPr lang="en-GB" sz="1400" dirty="0" smtClean="0">
                <a:ea typeface="Times New Roman" panose="02020603050405020304" pitchFamily="18" charset="0"/>
              </a:rPr>
              <a:t>the employability agenda Crawford &amp; Irving (2011) </a:t>
            </a:r>
            <a:endParaRPr lang="en-GB" sz="1400" dirty="0" smtClean="0"/>
          </a:p>
          <a:p>
            <a:pPr lvl="1">
              <a:buFont typeface="+mj-lt"/>
              <a:buAutoNum type="arabicPeriod"/>
            </a:pPr>
            <a:r>
              <a:rPr lang="en-GB" sz="1400" dirty="0" smtClean="0"/>
              <a:t>adult literacy and public library activities with specific reference to employability training (Crawford &amp; Irving, 2012); </a:t>
            </a:r>
          </a:p>
          <a:p>
            <a:pPr lvl="1">
              <a:buFont typeface="+mj-lt"/>
              <a:buAutoNum type="arabicPeriod"/>
            </a:pPr>
            <a:r>
              <a:rPr lang="en-GB" sz="1400" dirty="0" smtClean="0"/>
              <a:t>information literacy as an early years issue (Irving, 2013). </a:t>
            </a:r>
          </a:p>
          <a:p>
            <a:pPr lvl="1">
              <a:buFont typeface="+mj-lt"/>
              <a:buAutoNum type="arabicPeriod"/>
            </a:pPr>
            <a:r>
              <a:rPr lang="en-GB" sz="1400" dirty="0" smtClean="0"/>
              <a:t>Information literacy in health management: supporting the public in their quest for health information (Irving, 2013)</a:t>
            </a:r>
          </a:p>
          <a:p>
            <a:pPr lvl="1">
              <a:buFont typeface="+mj-lt"/>
              <a:buAutoNum type="arabicPeriod"/>
            </a:pPr>
            <a:r>
              <a:rPr lang="en-GB" sz="1400" dirty="0" smtClean="0"/>
              <a:t>Information literacy and lifelong learning: policy issues, the workplace, health and public libraries (Crawford &amp; Irving, 2013)</a:t>
            </a:r>
          </a:p>
          <a:p>
            <a:endParaRPr lang="en-GB" dirty="0"/>
          </a:p>
        </p:txBody>
      </p:sp>
      <p:sp>
        <p:nvSpPr>
          <p:cNvPr id="4" name="Slide Number Placeholder 3"/>
          <p:cNvSpPr>
            <a:spLocks noGrp="1"/>
          </p:cNvSpPr>
          <p:nvPr>
            <p:ph type="sldNum" sz="quarter" idx="10"/>
          </p:nvPr>
        </p:nvSpPr>
        <p:spPr/>
        <p:txBody>
          <a:bodyPr/>
          <a:lstStyle/>
          <a:p>
            <a:fld id="{A03B92FD-2925-49E3-A834-C1077295ED17}" type="slidenum">
              <a:rPr lang="en-GB" smtClean="0"/>
              <a:t>10</a:t>
            </a:fld>
            <a:endParaRPr lang="en-GB" dirty="0"/>
          </a:p>
        </p:txBody>
      </p:sp>
    </p:spTree>
    <p:extLst>
      <p:ext uri="{BB962C8B-B14F-4D97-AF65-F5344CB8AC3E}">
        <p14:creationId xmlns:p14="http://schemas.microsoft.com/office/powerpoint/2010/main" val="320903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3B92FD-2925-49E3-A834-C1077295ED17}" type="slidenum">
              <a:rPr lang="en-GB" smtClean="0"/>
              <a:t>11</a:t>
            </a:fld>
            <a:endParaRPr lang="en-GB" dirty="0"/>
          </a:p>
        </p:txBody>
      </p:sp>
    </p:spTree>
    <p:extLst>
      <p:ext uri="{BB962C8B-B14F-4D97-AF65-F5344CB8AC3E}">
        <p14:creationId xmlns:p14="http://schemas.microsoft.com/office/powerpoint/2010/main" val="2957226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3B92FD-2925-49E3-A834-C1077295ED17}" type="slidenum">
              <a:rPr lang="en-GB" smtClean="0"/>
              <a:t>12</a:t>
            </a:fld>
            <a:endParaRPr lang="en-GB" dirty="0"/>
          </a:p>
        </p:txBody>
      </p:sp>
    </p:spTree>
    <p:extLst>
      <p:ext uri="{BB962C8B-B14F-4D97-AF65-F5344CB8AC3E}">
        <p14:creationId xmlns:p14="http://schemas.microsoft.com/office/powerpoint/2010/main" val="2957226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mn-lt"/>
                <a:ea typeface="Times New Roman" panose="02020603050405020304" pitchFamily="18" charset="0"/>
                <a:cs typeface="Arial" panose="020B0604020202020204" pitchFamily="34" charset="0"/>
              </a:rPr>
              <a:t>The value of this framework is that it goes across sectors </a:t>
            </a:r>
            <a:endParaRPr lang="en-GB" sz="1200" b="1" u="none" dirty="0" smtClean="0">
              <a:latin typeface="+mn-lt"/>
              <a:cs typeface="Arial" panose="020B0604020202020204" pitchFamily="34" charset="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dirty="0" smtClean="0">
                <a:latin typeface="+mn-lt"/>
                <a:cs typeface="Arial" panose="020B0604020202020204" pitchFamily="34" charset="0"/>
                <a:hlinkClick r:id="rId3"/>
              </a:rPr>
              <a:t>http://www.educationscotland.gov.uk/Images/information_literacy_framework_draft_tcm4-433724.pdf</a:t>
            </a:r>
            <a:r>
              <a:rPr lang="en-GB" sz="1200" dirty="0" smtClean="0">
                <a:latin typeface="+mn-lt"/>
                <a:cs typeface="Arial" panose="020B0604020202020204" pitchFamily="34" charset="0"/>
              </a:rPr>
              <a:t>  </a:t>
            </a:r>
          </a:p>
          <a:p>
            <a:endParaRPr lang="en-GB" sz="1200" dirty="0" smtClean="0">
              <a:latin typeface="+mn-lt"/>
              <a:cs typeface="Arial" panose="020B0604020202020204" pitchFamily="34" charset="0"/>
            </a:endParaRPr>
          </a:p>
          <a:p>
            <a:pPr>
              <a:spcAft>
                <a:spcPts val="0"/>
              </a:spcAft>
            </a:pPr>
            <a:r>
              <a:rPr lang="en-GB" sz="1200" i="1" dirty="0" smtClean="0">
                <a:latin typeface="+mn-lt"/>
                <a:ea typeface="Times New Roman" panose="02020603050405020304" pitchFamily="18" charset="0"/>
                <a:cs typeface="Arial" panose="020B0604020202020204" pitchFamily="34" charset="0"/>
              </a:rPr>
              <a:t>The National Information Literacy Framework (Scotland)</a:t>
            </a:r>
            <a:r>
              <a:rPr lang="en-GB" sz="1200" dirty="0" smtClean="0">
                <a:latin typeface="+mn-lt"/>
                <a:ea typeface="Times New Roman" panose="02020603050405020304" pitchFamily="18" charset="0"/>
                <a:cs typeface="Arial" panose="020B0604020202020204" pitchFamily="34" charset="0"/>
              </a:rPr>
              <a:t>, was developed between 2005 &amp; 2010 by the presenter of this i3 paper. The framework is one of a number of outputs from the Scottish Information Literacy Project that have informed a range of initiatives that includes: </a:t>
            </a:r>
            <a:r>
              <a:rPr lang="en-GB" sz="1200" u="sng" dirty="0" smtClean="0">
                <a:solidFill>
                  <a:srgbClr val="0000FF"/>
                </a:solidFill>
                <a:latin typeface="+mn-lt"/>
                <a:ea typeface="Calibri" panose="020F0502020204030204" pitchFamily="34" charset="0"/>
                <a:cs typeface="Arial" panose="020B0604020202020204" pitchFamily="34" charset="0"/>
                <a:hlinkClick r:id="rId4"/>
              </a:rPr>
              <a:t>http://www.therightinformation.org/framework-home/</a:t>
            </a:r>
            <a:r>
              <a:rPr lang="en-GB" sz="1200" dirty="0" smtClean="0">
                <a:latin typeface="+mn-lt"/>
                <a:ea typeface="Calibri" panose="020F0502020204030204" pitchFamily="34" charset="0"/>
                <a:cs typeface="Arial" panose="020B0604020202020204" pitchFamily="34" charset="0"/>
              </a:rPr>
              <a:t>  </a:t>
            </a:r>
            <a:r>
              <a:rPr lang="en-GB" sz="1200" u="sng" dirty="0" smtClean="0">
                <a:solidFill>
                  <a:srgbClr val="0000FF"/>
                </a:solidFill>
                <a:latin typeface="+mn-lt"/>
                <a:ea typeface="Calibri" panose="020F0502020204030204" pitchFamily="34" charset="0"/>
                <a:cs typeface="Arial" panose="020B0604020202020204" pitchFamily="34" charset="0"/>
                <a:hlinkClick r:id="rId5"/>
              </a:rPr>
              <a:t>http://www.caledonianblogs.net/information-literacy/</a:t>
            </a:r>
            <a:r>
              <a:rPr lang="en-GB" sz="1200" dirty="0" smtClean="0">
                <a:latin typeface="+mn-lt"/>
                <a:ea typeface="Calibri" panose="020F0502020204030204" pitchFamily="34" charset="0"/>
                <a:cs typeface="Arial" panose="020B0604020202020204" pitchFamily="34" charset="0"/>
              </a:rPr>
              <a:t> </a:t>
            </a:r>
          </a:p>
          <a:p>
            <a:pPr>
              <a:spcAft>
                <a:spcPts val="0"/>
              </a:spcAft>
            </a:pPr>
            <a:endParaRPr lang="en-GB" sz="1200" dirty="0" smtClean="0">
              <a:effectLst/>
              <a:latin typeface="+mn-lt"/>
              <a:ea typeface="Calibri" panose="020F0502020204030204" pitchFamily="34" charset="0"/>
              <a:cs typeface="Arial" panose="020B0604020202020204" pitchFamily="34" charset="0"/>
            </a:endParaRPr>
          </a:p>
          <a:p>
            <a:pPr>
              <a:spcAft>
                <a:spcPts val="0"/>
              </a:spcAft>
            </a:pPr>
            <a:r>
              <a:rPr lang="en-GB" sz="1200" dirty="0" smtClean="0">
                <a:latin typeface="+mn-lt"/>
                <a:ea typeface="Times New Roman" panose="02020603050405020304" pitchFamily="18" charset="0"/>
                <a:cs typeface="Arial" panose="020B0604020202020204" pitchFamily="34" charset="0"/>
              </a:rPr>
              <a:t>The model was developed with reference to a number of extant models of information literacy</a:t>
            </a:r>
            <a:r>
              <a:rPr lang="en-GB" sz="1200" baseline="0" dirty="0" smtClean="0">
                <a:latin typeface="+mn-lt"/>
                <a:ea typeface="Times New Roman" panose="02020603050405020304" pitchFamily="18" charset="0"/>
                <a:cs typeface="Arial" panose="020B0604020202020204" pitchFamily="34" charset="0"/>
              </a:rPr>
              <a:t> to highlight the skills commonality between the different sectors. </a:t>
            </a:r>
          </a:p>
          <a:p>
            <a:pPr>
              <a:spcAft>
                <a:spcPts val="0"/>
              </a:spcAft>
            </a:pPr>
            <a:endParaRPr lang="en-GB" sz="1200" baseline="0"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mn-lt"/>
                <a:cs typeface="Arial" panose="020B0604020202020204" pitchFamily="34" charset="0"/>
              </a:rPr>
              <a:t>The approach taken in the development of the framework over the five-year period between 2005 and 2010 was, however, a pragmatic one and very much practitioner-focused. It demonstrated how “information literacy can be viewed as the practitioners’ model for delivering information capability” (Hepworth &amp; Walton, 2013). Therefore, as well as describing the development of the new model from the initial framework, a key focus of this i3 paper is to situate the framework within an </a:t>
            </a:r>
            <a:r>
              <a:rPr lang="en-GB" sz="1200" u="sng" dirty="0" smtClean="0">
                <a:latin typeface="+mn-lt"/>
                <a:cs typeface="Arial" panose="020B0604020202020204" pitchFamily="34" charset="0"/>
              </a:rPr>
              <a:t>academic</a:t>
            </a:r>
            <a:r>
              <a:rPr lang="en-GB" sz="1200" dirty="0" smtClean="0">
                <a:latin typeface="+mn-lt"/>
                <a:cs typeface="Arial" panose="020B0604020202020204" pitchFamily="34" charset="0"/>
              </a:rPr>
              <a:t> context with reference to well-established theoretical perspectives on information behaviours and use. The new model thus integrates extant knowledge and theoretical perspectives with new insight</a:t>
            </a:r>
          </a:p>
          <a:p>
            <a:pPr>
              <a:spcAft>
                <a:spcPts val="0"/>
              </a:spcAft>
            </a:pPr>
            <a:endParaRPr lang="en-GB" sz="1200"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B92FD-2925-49E3-A834-C1077295ED17}" type="slidenum">
              <a:rPr lang="en-GB" smtClean="0"/>
              <a:t>13</a:t>
            </a:fld>
            <a:endParaRPr lang="en-GB" dirty="0"/>
          </a:p>
        </p:txBody>
      </p:sp>
    </p:spTree>
    <p:extLst>
      <p:ext uri="{BB962C8B-B14F-4D97-AF65-F5344CB8AC3E}">
        <p14:creationId xmlns:p14="http://schemas.microsoft.com/office/powerpoint/2010/main" val="79957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Arial" panose="020B0604020202020204" pitchFamily="34" charset="0"/>
                <a:ea typeface="Times New Roman" panose="02020603050405020304" pitchFamily="18" charset="0"/>
                <a:cs typeface="Arial" panose="020B0604020202020204" pitchFamily="34" charset="0"/>
              </a:rPr>
              <a:t>Whilst the value of this framework is that it goes across sectors it is missing </a:t>
            </a:r>
            <a:r>
              <a:rPr lang="en-GB" b="0" dirty="0" smtClean="0">
                <a:latin typeface="Arial" panose="020B0604020202020204" pitchFamily="34" charset="0"/>
                <a:ea typeface="Times New Roman" panose="02020603050405020304" pitchFamily="18" charset="0"/>
                <a:cs typeface="Arial" panose="020B0604020202020204" pitchFamily="34" charset="0"/>
                <a:hlinkClick r:id="rId3"/>
              </a:rPr>
              <a:t>….</a:t>
            </a:r>
            <a:endParaRPr lang="en-GB" sz="1200" b="0" u="none" dirty="0" smtClean="0">
              <a:latin typeface="Arial" panose="020B0604020202020204" pitchFamily="34" charset="0"/>
              <a:cs typeface="Arial" panose="020B0604020202020204" pitchFamily="34" charset="0"/>
              <a:hlinkClick r:id="rId3"/>
            </a:endParaRPr>
          </a:p>
          <a:p>
            <a:pPr>
              <a:spcAft>
                <a:spcPts val="0"/>
              </a:spcAft>
            </a:pP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03B92FD-2925-49E3-A834-C1077295ED17}" type="slidenum">
              <a:rPr lang="en-GB" smtClean="0"/>
              <a:t>14</a:t>
            </a:fld>
            <a:endParaRPr lang="en-GB" dirty="0"/>
          </a:p>
        </p:txBody>
      </p:sp>
    </p:spTree>
    <p:extLst>
      <p:ext uri="{BB962C8B-B14F-4D97-AF65-F5344CB8AC3E}">
        <p14:creationId xmlns:p14="http://schemas.microsoft.com/office/powerpoint/2010/main" val="79957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presentation will explore how concepts of information literacy differ at various points, and highlight strategies for addressing these differences in the delivery of information literacy support. It will take into account the multifaceted nature of information literacy and demonstrate how information literacy takes on new meaning at different stages of lifelong learning, not least because information comes in many different forms. It will examine the need for different types of provision for specific groups, and reveal how information literacy and the patterns of information behaviour in different contexts vary depending on experience and the context of the prevailing information environment in question. </a:t>
            </a:r>
          </a:p>
          <a:p>
            <a:endParaRPr lang="en-GB" dirty="0"/>
          </a:p>
        </p:txBody>
      </p:sp>
      <p:sp>
        <p:nvSpPr>
          <p:cNvPr id="4" name="Slide Number Placeholder 3"/>
          <p:cNvSpPr>
            <a:spLocks noGrp="1"/>
          </p:cNvSpPr>
          <p:nvPr>
            <p:ph type="sldNum" sz="quarter" idx="10"/>
          </p:nvPr>
        </p:nvSpPr>
        <p:spPr/>
        <p:txBody>
          <a:bodyPr/>
          <a:lstStyle/>
          <a:p>
            <a:fld id="{A03B92FD-2925-49E3-A834-C1077295ED17}" type="slidenum">
              <a:rPr lang="en-GB" smtClean="0"/>
              <a:t>15</a:t>
            </a:fld>
            <a:endParaRPr lang="en-GB" dirty="0"/>
          </a:p>
        </p:txBody>
      </p:sp>
    </p:spTree>
    <p:extLst>
      <p:ext uri="{BB962C8B-B14F-4D97-AF65-F5344CB8AC3E}">
        <p14:creationId xmlns:p14="http://schemas.microsoft.com/office/powerpoint/2010/main" val="471138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Hepworth, M. &amp; Walton, G. (2013). Introduction – information literacy and information behaviour, complementary approaches for building capability. In M. Hepworth &amp; G. Walton (Eds.) </a:t>
            </a:r>
            <a:r>
              <a:rPr lang="en-GB" sz="1200" i="1" dirty="0" smtClean="0"/>
              <a:t>Developing people’s information capabilities: fostering information literacy in educational, workplace and community contexts</a:t>
            </a:r>
            <a:r>
              <a:rPr lang="en-GB" sz="1200" dirty="0" smtClean="0"/>
              <a:t>. Bingley: Emerald.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solidFill>
                  <a:schemeClr val="tx1"/>
                </a:solidFill>
              </a:rPr>
              <a:t>Webber &amp; Johnston </a:t>
            </a:r>
            <a:r>
              <a:rPr lang="en-GB" sz="1200" b="0" i="0" dirty="0" smtClean="0">
                <a:solidFill>
                  <a:schemeClr val="tx1"/>
                </a:solidFill>
              </a:rPr>
              <a:t>define information literacy </a:t>
            </a:r>
            <a:r>
              <a:rPr lang="en-GB" sz="1200" b="1" i="0" dirty="0" smtClean="0">
                <a:solidFill>
                  <a:schemeClr val="tx1"/>
                </a:solidFill>
              </a:rPr>
              <a:t>as an efficient and ethical information behaviour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A03B92FD-2925-49E3-A834-C1077295ED17}" type="slidenum">
              <a:rPr lang="en-GB" smtClean="0"/>
              <a:t>16</a:t>
            </a:fld>
            <a:endParaRPr lang="en-GB" dirty="0"/>
          </a:p>
        </p:txBody>
      </p:sp>
    </p:spTree>
    <p:extLst>
      <p:ext uri="{BB962C8B-B14F-4D97-AF65-F5344CB8AC3E}">
        <p14:creationId xmlns:p14="http://schemas.microsoft.com/office/powerpoint/2010/main" val="1448411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t>Brings together:</a:t>
            </a:r>
          </a:p>
          <a:p>
            <a:pPr lvl="1">
              <a:buFont typeface="Arial" panose="020B0604020202020204" pitchFamily="34" charset="0"/>
              <a:buChar char="•"/>
            </a:pPr>
            <a:r>
              <a:rPr lang="en-GB" sz="1200" b="1" dirty="0" smtClean="0"/>
              <a:t>Skills and capabilities </a:t>
            </a:r>
            <a:r>
              <a:rPr lang="en-GB" sz="1200" dirty="0" smtClean="0"/>
              <a:t>concept – from traditional focus</a:t>
            </a:r>
          </a:p>
          <a:p>
            <a:pPr marL="0" indent="0">
              <a:buNone/>
            </a:pPr>
            <a:endParaRPr lang="en-GB" sz="1200" dirty="0" smtClean="0"/>
          </a:p>
          <a:p>
            <a:pPr marL="0" indent="0">
              <a:buNone/>
            </a:pPr>
            <a:r>
              <a:rPr lang="en-GB" sz="1200" dirty="0" smtClean="0"/>
              <a:t>Incorporates:</a:t>
            </a:r>
            <a:endParaRPr lang="en-GB" sz="1200" i="1" dirty="0" smtClean="0"/>
          </a:p>
          <a:p>
            <a:pPr lvl="1">
              <a:buFont typeface="Arial" panose="020B0604020202020204" pitchFamily="34" charset="0"/>
              <a:buChar char="•"/>
            </a:pPr>
            <a:r>
              <a:rPr lang="en-GB" sz="1200" b="1" dirty="0" smtClean="0"/>
              <a:t>Different lenses </a:t>
            </a:r>
            <a:r>
              <a:rPr lang="en-GB" sz="1200" dirty="0" smtClean="0"/>
              <a:t>- representing the different groups of people/learners from i.e. </a:t>
            </a:r>
            <a:r>
              <a:rPr lang="en-GB" sz="1200" dirty="0" smtClean="0">
                <a:hlinkClick r:id="rId3"/>
              </a:rPr>
              <a:t>SCONUL Seven Pillars of Information Literacy 2011 revised model</a:t>
            </a:r>
            <a:r>
              <a:rPr lang="en-GB" sz="1200" dirty="0" smtClean="0"/>
              <a:t> (Bent &amp; Stubbings, 2011)</a:t>
            </a:r>
          </a:p>
          <a:p>
            <a:pPr lvl="1">
              <a:buFont typeface="Arial" panose="020B0604020202020204" pitchFamily="34" charset="0"/>
              <a:buChar char="•"/>
            </a:pPr>
            <a:endParaRPr lang="en-GB" sz="1200" dirty="0" smtClean="0"/>
          </a:p>
          <a:p>
            <a:pPr marL="0" indent="0">
              <a:buNone/>
            </a:pPr>
            <a:r>
              <a:rPr lang="en-GB" sz="1200" dirty="0" smtClean="0"/>
              <a:t>Presents:</a:t>
            </a:r>
          </a:p>
          <a:p>
            <a:pPr lvl="1">
              <a:buFont typeface="Arial" panose="020B0604020202020204" pitchFamily="34" charset="0"/>
              <a:buChar char="•"/>
            </a:pPr>
            <a:r>
              <a:rPr lang="en-GB" sz="1200" dirty="0" smtClean="0"/>
              <a:t>the ‘</a:t>
            </a:r>
            <a:r>
              <a:rPr lang="en-GB" sz="1200" b="1" dirty="0" smtClean="0"/>
              <a:t>multifaceted</a:t>
            </a:r>
            <a:r>
              <a:rPr lang="en-GB" sz="1200" dirty="0" smtClean="0"/>
              <a:t> nature’ of information literacy  </a:t>
            </a:r>
          </a:p>
          <a:p>
            <a:pPr lvl="1">
              <a:buFont typeface="Arial" panose="020B0604020202020204" pitchFamily="34" charset="0"/>
              <a:buChar char="•"/>
            </a:pPr>
            <a:endParaRPr lang="en-GB" sz="1200" dirty="0" smtClean="0"/>
          </a:p>
          <a:p>
            <a:pPr lvl="1">
              <a:buFont typeface="Arial" panose="020B0604020202020204" pitchFamily="34" charset="0"/>
              <a:buChar char="•"/>
            </a:pPr>
            <a:r>
              <a:rPr lang="en-GB" sz="1200" dirty="0" smtClean="0"/>
              <a:t>an</a:t>
            </a:r>
            <a:r>
              <a:rPr lang="en-GB" sz="1200" b="1" dirty="0" smtClean="0"/>
              <a:t> holistic</a:t>
            </a:r>
            <a:r>
              <a:rPr lang="en-GB" sz="1200" dirty="0" smtClean="0"/>
              <a:t> view</a:t>
            </a:r>
          </a:p>
          <a:p>
            <a:pPr lvl="1"/>
            <a:endParaRPr lang="en-GB" sz="1400" dirty="0" smtClean="0"/>
          </a:p>
          <a:p>
            <a:pPr lvl="1"/>
            <a:endParaRPr lang="en-GB" sz="1400" dirty="0"/>
          </a:p>
        </p:txBody>
      </p:sp>
      <p:sp>
        <p:nvSpPr>
          <p:cNvPr id="4" name="Slide Number Placeholder 3"/>
          <p:cNvSpPr>
            <a:spLocks noGrp="1"/>
          </p:cNvSpPr>
          <p:nvPr>
            <p:ph type="sldNum" sz="quarter" idx="10"/>
          </p:nvPr>
        </p:nvSpPr>
        <p:spPr/>
        <p:txBody>
          <a:bodyPr/>
          <a:lstStyle/>
          <a:p>
            <a:fld id="{A03B92FD-2925-49E3-A834-C1077295ED17}" type="slidenum">
              <a:rPr lang="en-GB" smtClean="0"/>
              <a:t>17</a:t>
            </a:fld>
            <a:endParaRPr lang="en-GB" dirty="0"/>
          </a:p>
        </p:txBody>
      </p:sp>
    </p:spTree>
    <p:extLst>
      <p:ext uri="{BB962C8B-B14F-4D97-AF65-F5344CB8AC3E}">
        <p14:creationId xmlns:p14="http://schemas.microsoft.com/office/powerpoint/2010/main" val="4178354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smtClean="0"/>
          </a:p>
          <a:p>
            <a:endParaRPr lang="en-GB" sz="1400" dirty="0"/>
          </a:p>
        </p:txBody>
      </p:sp>
      <p:sp>
        <p:nvSpPr>
          <p:cNvPr id="4" name="Slide Number Placeholder 3"/>
          <p:cNvSpPr>
            <a:spLocks noGrp="1"/>
          </p:cNvSpPr>
          <p:nvPr>
            <p:ph type="sldNum" sz="quarter" idx="10"/>
          </p:nvPr>
        </p:nvSpPr>
        <p:spPr/>
        <p:txBody>
          <a:bodyPr/>
          <a:lstStyle/>
          <a:p>
            <a:fld id="{A03B92FD-2925-49E3-A834-C1077295ED17}" type="slidenum">
              <a:rPr lang="en-GB" smtClean="0"/>
              <a:t>18</a:t>
            </a:fld>
            <a:endParaRPr lang="en-GB" dirty="0"/>
          </a:p>
        </p:txBody>
      </p:sp>
    </p:spTree>
    <p:extLst>
      <p:ext uri="{BB962C8B-B14F-4D97-AF65-F5344CB8AC3E}">
        <p14:creationId xmlns:p14="http://schemas.microsoft.com/office/powerpoint/2010/main" val="1756122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3B92FD-2925-49E3-A834-C1077295ED17}" type="slidenum">
              <a:rPr lang="en-GB" smtClean="0"/>
              <a:t>19</a:t>
            </a:fld>
            <a:endParaRPr lang="en-GB" dirty="0"/>
          </a:p>
        </p:txBody>
      </p:sp>
    </p:spTree>
    <p:extLst>
      <p:ext uri="{BB962C8B-B14F-4D97-AF65-F5344CB8AC3E}">
        <p14:creationId xmlns:p14="http://schemas.microsoft.com/office/powerpoint/2010/main" val="350699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A03B92FD-2925-49E3-A834-C1077295ED17}" type="slidenum">
              <a:rPr lang="en-GB" smtClean="0"/>
              <a:t>2</a:t>
            </a:fld>
            <a:endParaRPr lang="en-GB" dirty="0"/>
          </a:p>
        </p:txBody>
      </p:sp>
    </p:spTree>
    <p:extLst>
      <p:ext uri="{BB962C8B-B14F-4D97-AF65-F5344CB8AC3E}">
        <p14:creationId xmlns:p14="http://schemas.microsoft.com/office/powerpoint/2010/main" val="458834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3B92FD-2925-49E3-A834-C1077295ED17}" type="slidenum">
              <a:rPr lang="en-GB" smtClean="0"/>
              <a:t>20</a:t>
            </a:fld>
            <a:endParaRPr lang="en-GB" dirty="0"/>
          </a:p>
        </p:txBody>
      </p:sp>
    </p:spTree>
    <p:extLst>
      <p:ext uri="{BB962C8B-B14F-4D97-AF65-F5344CB8AC3E}">
        <p14:creationId xmlns:p14="http://schemas.microsoft.com/office/powerpoint/2010/main" val="1864324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3B92FD-2925-49E3-A834-C1077295ED17}" type="slidenum">
              <a:rPr lang="en-GB" smtClean="0"/>
              <a:t>21</a:t>
            </a:fld>
            <a:endParaRPr lang="en-GB" dirty="0"/>
          </a:p>
        </p:txBody>
      </p:sp>
    </p:spTree>
    <p:extLst>
      <p:ext uri="{BB962C8B-B14F-4D97-AF65-F5344CB8AC3E}">
        <p14:creationId xmlns:p14="http://schemas.microsoft.com/office/powerpoint/2010/main" val="1399834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3B92FD-2925-49E3-A834-C1077295ED17}" type="slidenum">
              <a:rPr lang="en-GB" smtClean="0"/>
              <a:t>22</a:t>
            </a:fld>
            <a:endParaRPr lang="en-GB" dirty="0"/>
          </a:p>
        </p:txBody>
      </p:sp>
    </p:spTree>
    <p:extLst>
      <p:ext uri="{BB962C8B-B14F-4D97-AF65-F5344CB8AC3E}">
        <p14:creationId xmlns:p14="http://schemas.microsoft.com/office/powerpoint/2010/main" val="1077408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3B92FD-2925-49E3-A834-C1077295ED17}" type="slidenum">
              <a:rPr lang="en-GB" smtClean="0"/>
              <a:t>23</a:t>
            </a:fld>
            <a:endParaRPr lang="en-GB" dirty="0"/>
          </a:p>
        </p:txBody>
      </p:sp>
    </p:spTree>
    <p:extLst>
      <p:ext uri="{BB962C8B-B14F-4D97-AF65-F5344CB8AC3E}">
        <p14:creationId xmlns:p14="http://schemas.microsoft.com/office/powerpoint/2010/main" val="4026012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3B92FD-2925-49E3-A834-C1077295ED17}" type="slidenum">
              <a:rPr lang="en-GB" smtClean="0"/>
              <a:t>24</a:t>
            </a:fld>
            <a:endParaRPr lang="en-GB" dirty="0"/>
          </a:p>
        </p:txBody>
      </p:sp>
    </p:spTree>
    <p:extLst>
      <p:ext uri="{BB962C8B-B14F-4D97-AF65-F5344CB8AC3E}">
        <p14:creationId xmlns:p14="http://schemas.microsoft.com/office/powerpoint/2010/main" val="138384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“need to define the term in a way that [</a:t>
            </a:r>
            <a:r>
              <a:rPr lang="en-GB" sz="1200" kern="1200" dirty="0" err="1" smtClean="0">
                <a:solidFill>
                  <a:schemeClr val="tx1"/>
                </a:solidFill>
                <a:effectLst/>
                <a:latin typeface="+mn-lt"/>
                <a:ea typeface="+mn-ea"/>
                <a:cs typeface="+mn-cs"/>
              </a:rPr>
              <a:t>wa</a:t>
            </a:r>
            <a:r>
              <a:rPr lang="en-GB" sz="1200" kern="1200" dirty="0" smtClean="0">
                <a:solidFill>
                  <a:schemeClr val="tx1"/>
                </a:solidFill>
                <a:effectLst/>
                <a:latin typeface="+mn-lt"/>
                <a:ea typeface="+mn-ea"/>
                <a:cs typeface="+mn-cs"/>
              </a:rPr>
              <a:t>]s understandable by all information-using communities in the UK” (CILIP, 2004 cited by Irving, 2012, p.50).</a:t>
            </a:r>
            <a:endParaRPr lang="en-GB" dirty="0"/>
          </a:p>
        </p:txBody>
      </p:sp>
      <p:sp>
        <p:nvSpPr>
          <p:cNvPr id="4" name="Slide Number Placeholder 3"/>
          <p:cNvSpPr>
            <a:spLocks noGrp="1"/>
          </p:cNvSpPr>
          <p:nvPr>
            <p:ph type="sldNum" sz="quarter" idx="10"/>
          </p:nvPr>
        </p:nvSpPr>
        <p:spPr/>
        <p:txBody>
          <a:bodyPr/>
          <a:lstStyle/>
          <a:p>
            <a:fld id="{A03B92FD-2925-49E3-A834-C1077295ED17}" type="slidenum">
              <a:rPr lang="en-GB" smtClean="0"/>
              <a:t>3</a:t>
            </a:fld>
            <a:endParaRPr lang="en-GB" dirty="0"/>
          </a:p>
        </p:txBody>
      </p:sp>
    </p:spTree>
    <p:extLst>
      <p:ext uri="{BB962C8B-B14F-4D97-AF65-F5344CB8AC3E}">
        <p14:creationId xmlns:p14="http://schemas.microsoft.com/office/powerpoint/2010/main" val="138112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a:p>
        </p:txBody>
      </p:sp>
      <p:sp>
        <p:nvSpPr>
          <p:cNvPr id="4" name="Slide Number Placeholder 3"/>
          <p:cNvSpPr>
            <a:spLocks noGrp="1"/>
          </p:cNvSpPr>
          <p:nvPr>
            <p:ph type="sldNum" sz="quarter" idx="10"/>
          </p:nvPr>
        </p:nvSpPr>
        <p:spPr/>
        <p:txBody>
          <a:bodyPr/>
          <a:lstStyle/>
          <a:p>
            <a:fld id="{A03B92FD-2925-49E3-A834-C1077295ED17}" type="slidenum">
              <a:rPr lang="en-GB" smtClean="0"/>
              <a:t>4</a:t>
            </a:fld>
            <a:endParaRPr lang="en-GB" dirty="0"/>
          </a:p>
        </p:txBody>
      </p:sp>
    </p:spTree>
    <p:extLst>
      <p:ext uri="{BB962C8B-B14F-4D97-AF65-F5344CB8AC3E}">
        <p14:creationId xmlns:p14="http://schemas.microsoft.com/office/powerpoint/2010/main" val="87091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work will also make reference to a number of recent high-profile, and often idealistic, declarations on the importance of, and necessity for, an information literate population (e.g. Garner, 2006; IFLA, 2014). It will show how these have been handled by information literacy practitioners as tools for advocacy, despite the general problems associated with such documents, as identified by the research community (for example: Pilerot, 2015; Pilerot &amp; Lindberg, 2011).  </a:t>
            </a:r>
            <a:endParaRPr lang="en-GB" dirty="0"/>
          </a:p>
        </p:txBody>
      </p:sp>
      <p:sp>
        <p:nvSpPr>
          <p:cNvPr id="4" name="Slide Number Placeholder 3"/>
          <p:cNvSpPr>
            <a:spLocks noGrp="1"/>
          </p:cNvSpPr>
          <p:nvPr>
            <p:ph type="sldNum" sz="quarter" idx="10"/>
          </p:nvPr>
        </p:nvSpPr>
        <p:spPr/>
        <p:txBody>
          <a:bodyPr/>
          <a:lstStyle/>
          <a:p>
            <a:fld id="{A03B92FD-2925-49E3-A834-C1077295ED17}" type="slidenum">
              <a:rPr lang="en-GB" smtClean="0"/>
              <a:t>5</a:t>
            </a:fld>
            <a:endParaRPr lang="en-GB" dirty="0"/>
          </a:p>
        </p:txBody>
      </p:sp>
    </p:spTree>
    <p:extLst>
      <p:ext uri="{BB962C8B-B14F-4D97-AF65-F5344CB8AC3E}">
        <p14:creationId xmlns:p14="http://schemas.microsoft.com/office/powerpoint/2010/main" val="222674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GB" sz="1200" b="1" dirty="0" smtClean="0"/>
              <a:t>Formal education </a:t>
            </a:r>
            <a:r>
              <a:rPr lang="en-GB" sz="1200" dirty="0" smtClean="0"/>
              <a:t>was traditionally the main focus: for example in </a:t>
            </a:r>
            <a:r>
              <a:rPr lang="en-GB" sz="1200" b="1" dirty="0" smtClean="0"/>
              <a:t>2004</a:t>
            </a:r>
            <a:r>
              <a:rPr lang="en-GB" sz="1200" dirty="0" smtClean="0"/>
              <a:t>:</a:t>
            </a:r>
          </a:p>
          <a:p>
            <a:pPr marL="0" lvl="1" indent="0">
              <a:buNone/>
            </a:pPr>
            <a:endParaRPr lang="en-GB" sz="1200" dirty="0" smtClean="0"/>
          </a:p>
          <a:p>
            <a:pPr marL="285750" lvl="1">
              <a:buFont typeface="Arial" panose="020B0604020202020204" pitchFamily="34" charset="0"/>
              <a:buChar char="•"/>
            </a:pPr>
            <a:r>
              <a:rPr lang="en-GB" sz="1200" dirty="0" smtClean="0"/>
              <a:t>Higher education provision for students (for example, Bruce, Edwards &amp; Lupton, 2006; Johnston &amp; Webber, 2003) </a:t>
            </a:r>
          </a:p>
          <a:p>
            <a:pPr marL="0" lvl="1" indent="0">
              <a:buNone/>
            </a:pPr>
            <a:endParaRPr lang="en-GB" sz="1200" dirty="0" smtClean="0"/>
          </a:p>
          <a:p>
            <a:r>
              <a:rPr lang="en-GB" sz="1200" dirty="0" smtClean="0"/>
              <a:t>School sector most notably the skills of school pupils and in some cases that of teachers and the role of schools librarians in developing information skills (Herring, 1998; Williams, Wavell &amp; Coles, 2001: Shenton &amp; Dixon, 2004). </a:t>
            </a:r>
          </a:p>
          <a:p>
            <a:pPr marL="0" indent="0">
              <a:buNone/>
            </a:pPr>
            <a:endParaRPr lang="en-GB" sz="1200" dirty="0" smtClean="0"/>
          </a:p>
          <a:p>
            <a:r>
              <a:rPr lang="en-GB" sz="1200" dirty="0" smtClean="0"/>
              <a:t>Young people’s information seeking skills in conjunction with the Internet – real and perceived (Herring, 2004; Pickard, 2004; Shenton, 2004). </a:t>
            </a:r>
          </a:p>
          <a:p>
            <a:endParaRPr lang="en-GB" sz="1200" dirty="0" smtClean="0"/>
          </a:p>
          <a:p>
            <a:pPr marL="0" indent="0">
              <a:spcAft>
                <a:spcPts val="0"/>
              </a:spcAft>
              <a:buNone/>
            </a:pPr>
            <a:r>
              <a:rPr lang="en-GB" sz="1200" dirty="0" smtClean="0">
                <a:ea typeface="Times New Roman" panose="02020603050405020304" pitchFamily="18" charset="0"/>
              </a:rPr>
              <a:t>However … there were some researchers working in other areas for example </a:t>
            </a:r>
            <a:r>
              <a:rPr lang="en-GB" sz="1200" b="1" dirty="0" smtClean="0">
                <a:ea typeface="Times New Roman" panose="02020603050405020304" pitchFamily="18" charset="0"/>
              </a:rPr>
              <a:t>the workplace</a:t>
            </a:r>
            <a:r>
              <a:rPr lang="en-GB" sz="1200" dirty="0" smtClean="0">
                <a:ea typeface="Times New Roman" panose="02020603050405020304" pitchFamily="18" charset="0"/>
              </a:rPr>
              <a:t>: </a:t>
            </a:r>
          </a:p>
          <a:p>
            <a:pPr marL="0" indent="0">
              <a:spcAft>
                <a:spcPts val="0"/>
              </a:spcAft>
              <a:buNone/>
            </a:pPr>
            <a:endParaRPr lang="en-GB" sz="1200" dirty="0" smtClean="0">
              <a:ea typeface="Times New Roman" panose="02020603050405020304" pitchFamily="18" charset="0"/>
            </a:endParaRPr>
          </a:p>
          <a:p>
            <a:pPr>
              <a:spcAft>
                <a:spcPts val="0"/>
              </a:spcAft>
            </a:pPr>
            <a:r>
              <a:rPr lang="en-GB" sz="1200" dirty="0" smtClean="0"/>
              <a:t>Cheuk (1998, 2002) Information literacy model in the workplace: case studies and workplace context.</a:t>
            </a:r>
          </a:p>
          <a:p>
            <a:pPr marL="0" indent="0">
              <a:spcAft>
                <a:spcPts val="0"/>
              </a:spcAft>
              <a:buNone/>
            </a:pPr>
            <a:r>
              <a:rPr lang="en-GB" sz="1200" dirty="0" smtClean="0"/>
              <a:t> </a:t>
            </a:r>
          </a:p>
          <a:p>
            <a:pPr>
              <a:spcAft>
                <a:spcPts val="0"/>
              </a:spcAft>
            </a:pPr>
            <a:r>
              <a:rPr lang="en-GB" sz="1200" dirty="0" smtClean="0"/>
              <a:t>Bruce (1999) Workplace experiences of information literacy</a:t>
            </a:r>
          </a:p>
          <a:p>
            <a:pPr marL="0" indent="0">
              <a:spcAft>
                <a:spcPts val="0"/>
              </a:spcAft>
              <a:buNone/>
            </a:pPr>
            <a:endParaRPr lang="en-GB" sz="1200" dirty="0" smtClean="0"/>
          </a:p>
          <a:p>
            <a:r>
              <a:rPr lang="en-GB" sz="1200" dirty="0" smtClean="0"/>
              <a:t>Lloyd (2004) ‘Working (In) formation: Conceptualizing information literacy in the workplace’, in Life Long Learning: Whose Responsibility and What is your Contribution? </a:t>
            </a:r>
          </a:p>
          <a:p>
            <a:endParaRPr lang="en-GB" sz="1200" dirty="0"/>
          </a:p>
        </p:txBody>
      </p:sp>
      <p:sp>
        <p:nvSpPr>
          <p:cNvPr id="4" name="Slide Number Placeholder 3"/>
          <p:cNvSpPr>
            <a:spLocks noGrp="1"/>
          </p:cNvSpPr>
          <p:nvPr>
            <p:ph type="sldNum" sz="quarter" idx="10"/>
          </p:nvPr>
        </p:nvSpPr>
        <p:spPr/>
        <p:txBody>
          <a:bodyPr/>
          <a:lstStyle/>
          <a:p>
            <a:fld id="{A03B92FD-2925-49E3-A834-C1077295ED17}" type="slidenum">
              <a:rPr lang="en-GB" smtClean="0"/>
              <a:t>6</a:t>
            </a:fld>
            <a:endParaRPr lang="en-GB" dirty="0"/>
          </a:p>
        </p:txBody>
      </p:sp>
    </p:spTree>
    <p:extLst>
      <p:ext uri="{BB962C8B-B14F-4D97-AF65-F5344CB8AC3E}">
        <p14:creationId xmlns:p14="http://schemas.microsoft.com/office/powerpoint/2010/main" val="60984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GB" sz="1200" b="1" dirty="0" smtClean="0">
                <a:ea typeface="Times New Roman" panose="02020603050405020304" pitchFamily="18" charset="0"/>
              </a:rPr>
              <a:t>The workplace</a:t>
            </a:r>
            <a:r>
              <a:rPr lang="en-GB" sz="1200" dirty="0" smtClean="0">
                <a:ea typeface="Times New Roman" panose="02020603050405020304" pitchFamily="18" charset="0"/>
              </a:rPr>
              <a:t>. For example: </a:t>
            </a:r>
          </a:p>
          <a:p>
            <a:pPr marL="0" lvl="1" indent="0">
              <a:buNone/>
            </a:pPr>
            <a:endParaRPr lang="en-GB" sz="1200" dirty="0" smtClean="0">
              <a:ea typeface="Times New Roman" panose="02020603050405020304" pitchFamily="18" charset="0"/>
            </a:endParaRPr>
          </a:p>
          <a:p>
            <a:pPr marL="0" lvl="1" indent="0">
              <a:buNone/>
            </a:pPr>
            <a:r>
              <a:rPr lang="en-GB" sz="1200" dirty="0" smtClean="0">
                <a:ea typeface="Times New Roman" panose="02020603050405020304" pitchFamily="18" charset="0"/>
              </a:rPr>
              <a:t>Lloyd (2005) - research into workplace practice (most notably re ambulance drivers, firefighters)  Theoretical work includes situated at the intersection of the themes of information, learning and work practice. </a:t>
            </a:r>
          </a:p>
          <a:p>
            <a:pPr marL="0" lvl="1" indent="0">
              <a:buNone/>
            </a:pPr>
            <a:endParaRPr lang="en-GB" sz="1200" dirty="0" smtClean="0">
              <a:ea typeface="Calibri" panose="020F0502020204030204" pitchFamily="34" charset="0"/>
              <a:cs typeface="Times New Roman" panose="02020603050405020304" pitchFamily="18" charset="0"/>
            </a:endParaRPr>
          </a:p>
          <a:p>
            <a:pPr marL="0" lvl="1" indent="0">
              <a:buNone/>
            </a:pPr>
            <a:r>
              <a:rPr lang="en-GB" sz="1200" dirty="0" smtClean="0">
                <a:ea typeface="Calibri" panose="020F0502020204030204" pitchFamily="34" charset="0"/>
                <a:cs typeface="Times New Roman" panose="02020603050405020304" pitchFamily="18" charset="0"/>
              </a:rPr>
              <a:t>Foreman, J. &amp; Thomson, L.  (2009) The development of an information literacy strategy for the Scottish Government. </a:t>
            </a:r>
            <a:r>
              <a:rPr lang="en-GB" sz="1200" kern="1200" dirty="0" smtClean="0"/>
              <a:t>Paper presented at the Librarians’ Information Literacy Annual Conference, 29th – 31st March 2010. Limerick, Republic of Ireland. Available at: </a:t>
            </a:r>
            <a:r>
              <a:rPr lang="en-GB" sz="1200" u="sng" kern="1200" dirty="0" smtClean="0"/>
              <a:t>http://www.lilacconference.com/dw/programme/Presentations/Tuesday/Strand_City_View_Suite/Foreman_HigginsonLILAC_conference_Final.pdf </a:t>
            </a:r>
          </a:p>
          <a:p>
            <a:pPr marL="0" lvl="1" indent="0">
              <a:buNone/>
            </a:pPr>
            <a:endParaRPr lang="en-GB" sz="1200" u="sng" kern="1200" dirty="0" smtClean="0"/>
          </a:p>
          <a:p>
            <a:pPr marL="0" lvl="1" indent="0">
              <a:buNone/>
            </a:pPr>
            <a:r>
              <a:rPr lang="en-GB" sz="1200" dirty="0" smtClean="0"/>
              <a:t>Higgison &amp; Foreman (2013) Scottish Government information literacy in the workplace – measuring impact</a:t>
            </a:r>
          </a:p>
          <a:p>
            <a:pPr marL="0" lvl="1" indent="0">
              <a:buNone/>
            </a:pPr>
            <a:endParaRPr lang="en-GB" sz="1200" dirty="0" smtClean="0"/>
          </a:p>
          <a:p>
            <a:pPr marL="0" lvl="1" indent="0">
              <a:buNone/>
            </a:pPr>
            <a:r>
              <a:rPr lang="en-GB" sz="1200" dirty="0" smtClean="0"/>
              <a:t>For a fuller list see </a:t>
            </a:r>
            <a:r>
              <a:rPr lang="en-GB" sz="1200" dirty="0" smtClean="0">
                <a:hlinkClick r:id="rId3"/>
              </a:rPr>
              <a:t>Williams, Cooper &amp; Wavell (2014) Information Literacy in the Workplace: An annotated bibliography</a:t>
            </a:r>
            <a:endParaRPr lang="en-GB" sz="1200" dirty="0" smtClean="0"/>
          </a:p>
          <a:p>
            <a:pPr lvl="1"/>
            <a:endParaRPr lang="en-GB" sz="1200" dirty="0" smtClean="0"/>
          </a:p>
          <a:p>
            <a:pPr marL="0" lvl="1" indent="0">
              <a:buNone/>
            </a:pPr>
            <a:r>
              <a:rPr lang="en-GB" sz="1200" b="1" dirty="0" smtClean="0">
                <a:ea typeface="Times New Roman" panose="02020603050405020304" pitchFamily="18" charset="0"/>
              </a:rPr>
              <a:t>Graduate-ness &amp; Employability</a:t>
            </a:r>
            <a:r>
              <a:rPr lang="en-GB" sz="1200" dirty="0" smtClean="0">
                <a:ea typeface="Times New Roman" panose="02020603050405020304" pitchFamily="18" charset="0"/>
              </a:rPr>
              <a:t>. For example: </a:t>
            </a:r>
          </a:p>
          <a:p>
            <a:pPr marL="0" lvl="1" indent="0">
              <a:buNone/>
            </a:pPr>
            <a:r>
              <a:rPr lang="en-GB" sz="1200" dirty="0" smtClean="0">
                <a:ea typeface="Times New Roman" panose="02020603050405020304" pitchFamily="18" charset="0"/>
              </a:rPr>
              <a:t>Jackson , A. (2010) </a:t>
            </a:r>
            <a:r>
              <a:rPr lang="en-GB" sz="1200" dirty="0" smtClean="0"/>
              <a:t>Just enough education to perform : information skills, professionalism and employability. </a:t>
            </a:r>
            <a:r>
              <a:rPr lang="en-GB" sz="1200" kern="1200" dirty="0" smtClean="0"/>
              <a:t>Paper presented at the Librarians’ Information Literacy Annual Conference, 29th – 31st March 2010. Limerick, Republic of Ireland. Available at: </a:t>
            </a:r>
            <a:r>
              <a:rPr lang="en-GB" sz="1200" u="sng" kern="1200" dirty="0" smtClean="0"/>
              <a:t> </a:t>
            </a:r>
            <a:r>
              <a:rPr lang="en-GB" sz="1200" kern="1200" dirty="0" smtClean="0">
                <a:hlinkClick r:id="rId4"/>
              </a:rPr>
              <a:t>http://www.lilacconference.com/dw/programme/Presentations/Wednesday/Lecture_Theatre/Jackson_just_enough_education.pdf</a:t>
            </a:r>
            <a:r>
              <a:rPr lang="en-GB" sz="1200" kern="1200" dirty="0" smtClean="0"/>
              <a:t> </a:t>
            </a:r>
          </a:p>
          <a:p>
            <a:pPr marL="0" lvl="1" indent="0">
              <a:buNone/>
            </a:pPr>
            <a:endParaRPr lang="en-GB" sz="1200" kern="1200" dirty="0" smtClean="0"/>
          </a:p>
          <a:p>
            <a:pPr marL="0" lvl="1" indent="0">
              <a:buNone/>
            </a:pPr>
            <a:r>
              <a:rPr lang="en-GB" sz="1200" kern="1200" dirty="0" smtClean="0"/>
              <a:t>Goldstein, S., (2014) Transferring information know-how: Information literacy at the interface between higher education and employment. </a:t>
            </a:r>
            <a:r>
              <a:rPr lang="en-GB" sz="1200" kern="1200" dirty="0" err="1" smtClean="0"/>
              <a:t>InformAll</a:t>
            </a:r>
            <a:r>
              <a:rPr lang="en-GB" sz="1200" kern="1200" dirty="0" smtClean="0"/>
              <a:t> – </a:t>
            </a:r>
            <a:r>
              <a:rPr lang="en-GB" sz="1200" kern="1200" dirty="0" smtClean="0">
                <a:hlinkClick r:id="rId5"/>
              </a:rPr>
              <a:t>http://www.researchinfonet.org/wp-content/uploads/2014/09/Report-on-transferability-of-IL-beyond-academia-FINAL.pdf</a:t>
            </a:r>
            <a:endParaRPr lang="en-GB" sz="1200" kern="1200" dirty="0" smtClean="0"/>
          </a:p>
          <a:p>
            <a:pPr marL="0" indent="0">
              <a:buNone/>
            </a:pPr>
            <a:endParaRPr lang="en-GB" sz="1200" kern="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smtClean="0"/>
              <a:t>Webber &amp; Johnston - Information Literate Lives in the 21st Century (2013); Transforming IL for HE in the 21st century: a Lifelong Learning approach (2013). </a:t>
            </a:r>
          </a:p>
          <a:p>
            <a:pPr marL="0" indent="0">
              <a:buNone/>
            </a:pPr>
            <a:endParaRPr lang="en-GB" sz="1200" kern="1200" dirty="0" smtClean="0"/>
          </a:p>
          <a:p>
            <a:pPr marL="0" lvl="1" indent="0">
              <a:buNone/>
            </a:pPr>
            <a:r>
              <a:rPr lang="en-GB" sz="1200" b="1" dirty="0" smtClean="0"/>
              <a:t>Trade Union Education and Learning</a:t>
            </a:r>
            <a:r>
              <a:rPr lang="en-GB" sz="1200" dirty="0" smtClean="0">
                <a:ea typeface="Times New Roman" panose="02020603050405020304" pitchFamily="18" charset="0"/>
              </a:rPr>
              <a:t>. For example: </a:t>
            </a:r>
          </a:p>
          <a:p>
            <a:pPr marL="0" lvl="1" indent="0">
              <a:buNone/>
            </a:pPr>
            <a:r>
              <a:rPr lang="en-GB" sz="1200" dirty="0" smtClean="0">
                <a:ea typeface="Times New Roman" panose="02020603050405020304" pitchFamily="18" charset="0"/>
              </a:rPr>
              <a:t>Irving, C. (2006). The role of information literacy in addressing a specific strand of lifelong learning: the work agenda. Available at: </a:t>
            </a:r>
            <a:r>
              <a:rPr lang="en-GB" sz="1200" dirty="0" smtClean="0">
                <a:ea typeface="Times New Roman" panose="02020603050405020304" pitchFamily="18" charset="0"/>
                <a:hlinkClick r:id="rId6"/>
              </a:rPr>
              <a:t>http://static1.1.sqspcdn.com/static/f/1070488/16374280/1328186902467/InformationLiteracyintheworkplacearticle.pdf?token=KE38D2zWKw5jHEceqMBZp%2BDoQN8%3D</a:t>
            </a:r>
            <a:r>
              <a:rPr lang="en-GB" sz="1200" dirty="0" smtClean="0">
                <a:ea typeface="Times New Roman" panose="02020603050405020304" pitchFamily="18" charset="0"/>
              </a:rPr>
              <a:t> included interviewing </a:t>
            </a:r>
            <a:r>
              <a:rPr lang="en-GB" sz="1200" dirty="0" smtClean="0"/>
              <a:t>Development Officer Everyday Skills – Scottish Trade Union Congress – led onto further discussions with Trade Union Learning Officers</a:t>
            </a:r>
          </a:p>
          <a:p>
            <a:pPr marL="0" lvl="1" indent="0">
              <a:buNone/>
            </a:pPr>
            <a:endParaRPr lang="en-GB" sz="1200" dirty="0" smtClean="0">
              <a:ea typeface="Times New Roman" panose="02020603050405020304" pitchFamily="18" charset="0"/>
            </a:endParaRPr>
          </a:p>
          <a:p>
            <a:pPr marL="0" lvl="1" indent="0">
              <a:buNone/>
            </a:pPr>
            <a:r>
              <a:rPr lang="en-GB" sz="1200" dirty="0" smtClean="0">
                <a:ea typeface="Times New Roman" panose="02020603050405020304" pitchFamily="18" charset="0"/>
              </a:rPr>
              <a:t>Wilson , T. (2015) </a:t>
            </a:r>
            <a:r>
              <a:rPr lang="en-GB" sz="1200" dirty="0" smtClean="0"/>
              <a:t> Information Literacy and Trade Unions . </a:t>
            </a:r>
            <a:r>
              <a:rPr lang="en-GB" sz="1200" kern="1200" dirty="0" smtClean="0"/>
              <a:t>Paper presented at the Librarians’ Information Literacy Annual Conference, 8th – 10th April 2015. Newcastle, UK. Available at:</a:t>
            </a:r>
            <a:r>
              <a:rPr lang="en-GB" sz="1200" dirty="0" smtClean="0">
                <a:hlinkClick r:id="rId7"/>
              </a:rPr>
              <a:t> Information Literacy and Trade Unions</a:t>
            </a:r>
            <a:r>
              <a:rPr lang="en-GB" sz="1200" dirty="0" smtClean="0"/>
              <a:t> (audio only). </a:t>
            </a:r>
          </a:p>
          <a:p>
            <a:pPr lvl="1"/>
            <a:endParaRPr lang="en-GB" sz="1200" dirty="0" smtClean="0"/>
          </a:p>
          <a:p>
            <a:pPr marL="0" lvl="1" indent="0">
              <a:buNone/>
            </a:pPr>
            <a:r>
              <a:rPr lang="en-GB" sz="1200" b="1" dirty="0" smtClean="0">
                <a:ea typeface="Times New Roman" panose="02020603050405020304" pitchFamily="18" charset="0"/>
              </a:rPr>
              <a:t>Civil right: engagement in democracy / politics; refugees; homelessness</a:t>
            </a:r>
            <a:r>
              <a:rPr lang="en-GB" sz="1200" dirty="0" smtClean="0">
                <a:ea typeface="Times New Roman" panose="02020603050405020304" pitchFamily="18" charset="0"/>
              </a:rPr>
              <a:t>. For example: </a:t>
            </a:r>
          </a:p>
          <a:p>
            <a:pPr marL="0" lvl="1" indent="0">
              <a:buNone/>
            </a:pPr>
            <a:r>
              <a:rPr lang="en-GB" sz="1200" dirty="0" smtClean="0"/>
              <a:t>Smith, L. (2014) Critical Information Literacy for the Development of Political Agency. </a:t>
            </a:r>
            <a:r>
              <a:rPr lang="en-GB" sz="1200" kern="1200" dirty="0" smtClean="0"/>
              <a:t>Paper presented at the </a:t>
            </a:r>
            <a:r>
              <a:rPr lang="en-GB" sz="1200" dirty="0" smtClean="0"/>
              <a:t>IFLA WLIC 2014 Information Literacy Satellite, 16-22 August 2014, Lyon, France  Available at: </a:t>
            </a:r>
            <a:r>
              <a:rPr lang="en-GB" sz="1200" dirty="0" smtClean="0">
                <a:hlinkClick r:id="rId8"/>
              </a:rPr>
              <a:t>https://laurensmith.files.wordpress.com/2014/08/critical-information-literacy-for-the-development-of-political-agency-ifla-satellite-limerick-2014.pdf</a:t>
            </a:r>
            <a:r>
              <a:rPr lang="en-GB" sz="1200" dirty="0" smtClean="0"/>
              <a:t> </a:t>
            </a:r>
          </a:p>
          <a:p>
            <a:pPr marL="0" lvl="1" indent="0">
              <a:buNone/>
            </a:pPr>
            <a:endParaRPr lang="en-GB" sz="1200" dirty="0" smtClean="0"/>
          </a:p>
          <a:p>
            <a:pPr marL="0" lvl="1" indent="0">
              <a:buNone/>
            </a:pPr>
            <a:r>
              <a:rPr lang="en-GB" sz="1200" dirty="0" smtClean="0"/>
              <a:t>Smith</a:t>
            </a:r>
            <a:r>
              <a:rPr lang="en-GB" sz="1200" i="1" dirty="0" smtClean="0"/>
              <a:t>’s </a:t>
            </a:r>
            <a:r>
              <a:rPr lang="en-GB" sz="1200" dirty="0" smtClean="0"/>
              <a:t>new research  - </a:t>
            </a:r>
            <a:r>
              <a:rPr lang="en-GB" sz="1200" i="1" dirty="0" smtClean="0"/>
              <a:t>Learning, lending, liberty? Can school libraries be engines for youth citizenship?</a:t>
            </a:r>
            <a:r>
              <a:rPr lang="en-GB" sz="1200" dirty="0" smtClean="0"/>
              <a:t>  Will look at young people’s information and information literacy (IL) needs outside of the school environment and identify how IL skills are vital in helping them become informed and meaningful participants in politics. </a:t>
            </a:r>
          </a:p>
          <a:p>
            <a:pPr marL="0" lvl="1" indent="0">
              <a:buNone/>
            </a:pPr>
            <a:endParaRPr lang="en-GB" sz="1200" dirty="0" smtClean="0"/>
          </a:p>
          <a:p>
            <a:pPr marL="0" lvl="1" indent="0">
              <a:buNone/>
            </a:pPr>
            <a:r>
              <a:rPr lang="en-GB" sz="1200" dirty="0" smtClean="0"/>
              <a:t>Lloyd, A., Kennan, M. A., Thompson, K. M., &amp; Qayyum, A. (2013). Connecting with new information landscapes: Information literacy practices of refugees.</a:t>
            </a:r>
            <a:r>
              <a:rPr lang="en-GB" sz="1200" i="1" dirty="0" smtClean="0"/>
              <a:t> </a:t>
            </a:r>
            <a:r>
              <a:rPr lang="en-GB" sz="1200" i="1" kern="1200" dirty="0" smtClean="0"/>
              <a:t> Journal of Documentation, 69</a:t>
            </a:r>
            <a:r>
              <a:rPr lang="en-GB" sz="1200" kern="1200" dirty="0" smtClean="0"/>
              <a:t>(1), 121-144. </a:t>
            </a:r>
          </a:p>
          <a:p>
            <a:pPr marL="0" lvl="1" indent="0">
              <a:buNone/>
            </a:pPr>
            <a:endParaRPr lang="en-GB" sz="1200" kern="1200" dirty="0" smtClean="0"/>
          </a:p>
          <a:p>
            <a:pPr marL="0" lvl="1" indent="0">
              <a:buNone/>
            </a:pPr>
            <a:r>
              <a:rPr lang="en-GB" sz="1200" dirty="0" smtClean="0"/>
              <a:t>Muggleton, T. H., &amp; Ruthven, I. (2012). Homelessness and access to the informational mainstream.</a:t>
            </a:r>
            <a:r>
              <a:rPr lang="en-GB" sz="1200" i="1" dirty="0" smtClean="0"/>
              <a:t> </a:t>
            </a:r>
            <a:r>
              <a:rPr lang="en-GB" sz="1200" i="1" kern="1200" dirty="0" smtClean="0"/>
              <a:t> Journal of Documentation,68</a:t>
            </a:r>
            <a:r>
              <a:rPr lang="en-GB" sz="1200" kern="1200" dirty="0" smtClean="0"/>
              <a:t>(2), 218-237.</a:t>
            </a:r>
          </a:p>
          <a:p>
            <a:pPr lvl="1"/>
            <a:endParaRPr lang="en-GB" sz="1200" dirty="0" smtClean="0"/>
          </a:p>
          <a:p>
            <a:r>
              <a:rPr lang="en-GB" sz="1200" b="1" dirty="0" smtClean="0">
                <a:solidFill>
                  <a:schemeClr val="tx1"/>
                </a:solidFill>
                <a:ea typeface="Times New Roman" panose="02020603050405020304" pitchFamily="18" charset="0"/>
              </a:rPr>
              <a:t>Growing interest in policy formation example: </a:t>
            </a:r>
          </a:p>
          <a:p>
            <a:pPr marL="0" lvl="1"/>
            <a:r>
              <a:rPr lang="en-GB" sz="1200" dirty="0" smtClean="0">
                <a:solidFill>
                  <a:schemeClr val="tx1"/>
                </a:solidFill>
                <a:ea typeface="Times New Roman" panose="02020603050405020304" pitchFamily="18" charset="0"/>
              </a:rPr>
              <a:t>Horton, Weiner, Whitworth, Pilerot &amp; Lindberg, </a:t>
            </a:r>
            <a:r>
              <a:rPr lang="en-GB" sz="1200" dirty="0" err="1" smtClean="0">
                <a:solidFill>
                  <a:schemeClr val="tx1"/>
                </a:solidFill>
                <a:ea typeface="Times New Roman" panose="02020603050405020304" pitchFamily="18" charset="0"/>
              </a:rPr>
              <a:t>Haras</a:t>
            </a:r>
            <a:r>
              <a:rPr lang="en-GB" sz="1200" dirty="0" smtClean="0">
                <a:solidFill>
                  <a:schemeClr val="tx1"/>
                </a:solidFill>
                <a:ea typeface="Times New Roman" panose="02020603050405020304" pitchFamily="18" charset="0"/>
              </a:rPr>
              <a:t> &amp; </a:t>
            </a:r>
            <a:r>
              <a:rPr lang="en-GB" sz="1200" dirty="0" err="1" smtClean="0">
                <a:solidFill>
                  <a:schemeClr val="tx1"/>
                </a:solidFill>
                <a:ea typeface="Times New Roman" panose="02020603050405020304" pitchFamily="18" charset="0"/>
              </a:rPr>
              <a:t>Brasley</a:t>
            </a:r>
            <a:r>
              <a:rPr lang="en-GB" sz="1200" dirty="0" smtClean="0">
                <a:solidFill>
                  <a:schemeClr val="tx1"/>
                </a:solidFill>
                <a:ea typeface="Times New Roman" panose="02020603050405020304" pitchFamily="18" charset="0"/>
              </a:rPr>
              <a:t>, Jacobs &amp; Berg, </a:t>
            </a:r>
            <a:r>
              <a:rPr lang="en-GB" sz="1200" dirty="0" err="1" smtClean="0">
                <a:solidFill>
                  <a:schemeClr val="tx1"/>
                </a:solidFill>
                <a:ea typeface="Times New Roman" panose="02020603050405020304" pitchFamily="18" charset="0"/>
              </a:rPr>
              <a:t>Basili</a:t>
            </a:r>
            <a:r>
              <a:rPr lang="en-GB" sz="1200" dirty="0" smtClean="0">
                <a:solidFill>
                  <a:schemeClr val="tx1"/>
                </a:solidFill>
                <a:ea typeface="Times New Roman" panose="02020603050405020304" pitchFamily="18" charset="0"/>
              </a:rPr>
              <a:t>, Irving in </a:t>
            </a:r>
            <a:r>
              <a:rPr lang="en-GB" sz="1200" dirty="0" smtClean="0">
                <a:solidFill>
                  <a:schemeClr val="tx1"/>
                </a:solidFill>
              </a:rPr>
              <a:t>Crawford, J. (Ed) (2011). Information literacy beyond the Academy, Part 1: </a:t>
            </a:r>
            <a:r>
              <a:rPr lang="en-GB" sz="1200" i="1" dirty="0" smtClean="0">
                <a:solidFill>
                  <a:schemeClr val="tx1"/>
                </a:solidFill>
              </a:rPr>
              <a:t>Towards policy formation</a:t>
            </a:r>
            <a:r>
              <a:rPr lang="en-GB" sz="1200" dirty="0" smtClean="0">
                <a:solidFill>
                  <a:schemeClr val="tx1"/>
                </a:solidFill>
              </a:rPr>
              <a:t>, Library Trends, 60(2). </a:t>
            </a:r>
          </a:p>
        </p:txBody>
      </p:sp>
      <p:sp>
        <p:nvSpPr>
          <p:cNvPr id="4" name="Slide Number Placeholder 3"/>
          <p:cNvSpPr>
            <a:spLocks noGrp="1"/>
          </p:cNvSpPr>
          <p:nvPr>
            <p:ph type="sldNum" sz="quarter" idx="10"/>
          </p:nvPr>
        </p:nvSpPr>
        <p:spPr/>
        <p:txBody>
          <a:bodyPr/>
          <a:lstStyle/>
          <a:p>
            <a:fld id="{A03B92FD-2925-49E3-A834-C1077295ED17}" type="slidenum">
              <a:rPr lang="en-GB" smtClean="0"/>
              <a:t>7</a:t>
            </a:fld>
            <a:endParaRPr lang="en-GB" dirty="0"/>
          </a:p>
        </p:txBody>
      </p:sp>
    </p:spTree>
    <p:extLst>
      <p:ext uri="{BB962C8B-B14F-4D97-AF65-F5344CB8AC3E}">
        <p14:creationId xmlns:p14="http://schemas.microsoft.com/office/powerpoint/2010/main" val="175612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GB" sz="1200" dirty="0" smtClean="0"/>
              <a:t>American Library Association (ALA) 's Presidential Committee on Information Literacy was appointed in </a:t>
            </a:r>
            <a:r>
              <a:rPr lang="en-GB" sz="1200" b="1" dirty="0" smtClean="0"/>
              <a:t>1987</a:t>
            </a:r>
            <a:r>
              <a:rPr lang="en-GB" sz="1200" dirty="0" smtClean="0"/>
              <a:t> with three expressed purposes: </a:t>
            </a:r>
          </a:p>
          <a:p>
            <a:pPr lvl="1">
              <a:buFont typeface="+mj-lt"/>
              <a:buAutoNum type="arabicPeriod"/>
            </a:pPr>
            <a:r>
              <a:rPr lang="en-GB" sz="1200" dirty="0" smtClean="0"/>
              <a:t>to define information literacy within the higher literacies and its importance to student performance, </a:t>
            </a:r>
            <a:r>
              <a:rPr lang="en-GB" sz="1200" b="1" dirty="0" smtClean="0"/>
              <a:t>lifelong learning</a:t>
            </a:r>
            <a:r>
              <a:rPr lang="en-GB" sz="1200" dirty="0" smtClean="0"/>
              <a:t>, and active citizenship; </a:t>
            </a:r>
          </a:p>
          <a:p>
            <a:pPr lvl="1">
              <a:buFont typeface="+mj-lt"/>
              <a:buAutoNum type="arabicPeriod"/>
            </a:pPr>
            <a:r>
              <a:rPr lang="en-GB" sz="1200" dirty="0" smtClean="0"/>
              <a:t>to design one or more models for information literacy development appropriate to </a:t>
            </a:r>
            <a:r>
              <a:rPr lang="en-GB" sz="1200" b="1" dirty="0" smtClean="0"/>
              <a:t>formal and informal learning environments throughout people's lifetimes</a:t>
            </a:r>
            <a:r>
              <a:rPr lang="en-GB" sz="1200" dirty="0" smtClean="0"/>
              <a:t>; and </a:t>
            </a:r>
          </a:p>
          <a:p>
            <a:pPr lvl="1">
              <a:buFont typeface="+mj-lt"/>
              <a:buAutoNum type="arabicPeriod"/>
            </a:pPr>
            <a:r>
              <a:rPr lang="en-GB" sz="1200" dirty="0" smtClean="0"/>
              <a:t>to determine implications for the continuing education and development of teachers. </a:t>
            </a:r>
          </a:p>
          <a:p>
            <a:pPr lvl="1">
              <a:buFont typeface="+mj-lt"/>
              <a:buNone/>
            </a:pPr>
            <a:endParaRPr lang="en-GB" sz="1200" dirty="0" smtClean="0"/>
          </a:p>
          <a:p>
            <a:pPr marL="457200" lvl="1" indent="0">
              <a:buNone/>
            </a:pPr>
            <a:r>
              <a:rPr lang="en-GB" sz="1200" i="1" kern="0" dirty="0" smtClean="0">
                <a:hlinkClick r:id="rId3"/>
              </a:rPr>
              <a:t>Alexandria Proclamation on Information Literacy and Lifelong Learning</a:t>
            </a:r>
            <a:r>
              <a:rPr lang="en-GB" sz="1200" kern="0" dirty="0" smtClean="0">
                <a:hlinkClick r:id="rId3"/>
              </a:rPr>
              <a:t> (</a:t>
            </a:r>
            <a:r>
              <a:rPr lang="en-GB" sz="1200" b="1" kern="0" dirty="0" smtClean="0">
                <a:hlinkClick r:id="rId3"/>
              </a:rPr>
              <a:t>2005</a:t>
            </a:r>
            <a:r>
              <a:rPr lang="en-GB" sz="1200" kern="0" dirty="0" smtClean="0">
                <a:hlinkClick r:id="rId3"/>
              </a:rPr>
              <a:t>)</a:t>
            </a:r>
            <a:r>
              <a:rPr lang="en-GB" sz="1200" kern="0" dirty="0" smtClean="0"/>
              <a:t> </a:t>
            </a:r>
          </a:p>
          <a:p>
            <a:pPr lvl="1">
              <a:buFont typeface="Arial" panose="020B0604020202020204" pitchFamily="34" charset="0"/>
              <a:buChar char="•"/>
            </a:pPr>
            <a:r>
              <a:rPr lang="en-GB" sz="1200" kern="0" dirty="0" err="1" smtClean="0"/>
              <a:t>pr</a:t>
            </a:r>
            <a:r>
              <a:rPr lang="en-US" sz="1200" kern="0" dirty="0" err="1" smtClean="0"/>
              <a:t>oclaims</a:t>
            </a:r>
            <a:r>
              <a:rPr lang="en-US" sz="1200" kern="0" dirty="0" smtClean="0"/>
              <a:t> that information literacy and </a:t>
            </a:r>
            <a:r>
              <a:rPr lang="en-US" sz="1200" b="1" kern="0" dirty="0" smtClean="0"/>
              <a:t>lifelong</a:t>
            </a:r>
            <a:r>
              <a:rPr lang="en-US" sz="1200" kern="0" dirty="0" smtClean="0"/>
              <a:t> </a:t>
            </a:r>
            <a:r>
              <a:rPr lang="en-US" sz="1200" b="1" kern="0" dirty="0" smtClean="0"/>
              <a:t>learning</a:t>
            </a:r>
            <a:r>
              <a:rPr lang="en-US" sz="1200" kern="0" dirty="0" smtClean="0"/>
              <a:t> are the beacons of the Information Society</a:t>
            </a:r>
          </a:p>
          <a:p>
            <a:pPr lvl="1">
              <a:buFont typeface="Arial" panose="020B0604020202020204" pitchFamily="34" charset="0"/>
              <a:buChar char="•"/>
            </a:pPr>
            <a:r>
              <a:rPr lang="en-US" sz="1200" kern="0" dirty="0" smtClean="0"/>
              <a:t>Information Literacy lies at the core of </a:t>
            </a:r>
            <a:r>
              <a:rPr lang="en-US" sz="1200" b="1" kern="0" dirty="0" smtClean="0"/>
              <a:t>lifelong learning</a:t>
            </a:r>
            <a:r>
              <a:rPr lang="en-US" sz="1200" kern="0" dirty="0" smtClean="0"/>
              <a:t>; </a:t>
            </a:r>
          </a:p>
          <a:p>
            <a:pPr lvl="1">
              <a:buFont typeface="Arial" panose="020B0604020202020204" pitchFamily="34" charset="0"/>
              <a:buChar char="•"/>
            </a:pPr>
            <a:r>
              <a:rPr lang="en-US" sz="1200" kern="0" dirty="0" smtClean="0"/>
              <a:t>urges governments and intergovernmental organizations to pursue policies and programs to promote [and invest in] information literacy and </a:t>
            </a:r>
            <a:r>
              <a:rPr lang="en-US" sz="1200" b="1" kern="0" dirty="0" smtClean="0"/>
              <a:t>lifelong learning </a:t>
            </a:r>
          </a:p>
          <a:p>
            <a:pPr lvl="1">
              <a:buFont typeface="Arial" panose="020B0604020202020204" pitchFamily="34" charset="0"/>
              <a:buChar char="•"/>
            </a:pPr>
            <a:endParaRPr lang="en-US" sz="1200" b="1" kern="0" dirty="0" smtClean="0"/>
          </a:p>
          <a:p>
            <a:pPr marL="457200" lvl="1" indent="0">
              <a:buFontTx/>
              <a:buNone/>
            </a:pPr>
            <a:r>
              <a:rPr lang="en-GB" sz="1200" kern="0" dirty="0" smtClean="0"/>
              <a:t>2009 – President Obama’s proclamation declaring October as National Information Literacy Awareness Month</a:t>
            </a:r>
          </a:p>
          <a:p>
            <a:pPr marL="457200" lvl="1" indent="0">
              <a:buFontTx/>
              <a:buNone/>
            </a:pPr>
            <a:r>
              <a:rPr lang="en-GB" sz="1200" b="0" kern="0" dirty="0" smtClean="0">
                <a:hlinkClick r:id="rId4"/>
              </a:rPr>
              <a:t>CILIP endorses the Alexandria Proclamation on Information Literacy in 2011</a:t>
            </a:r>
            <a:endParaRPr lang="en-GB" sz="1200" b="0" kern="0" dirty="0" smtClean="0"/>
          </a:p>
          <a:p>
            <a:endParaRPr lang="en-GB" dirty="0"/>
          </a:p>
        </p:txBody>
      </p:sp>
      <p:sp>
        <p:nvSpPr>
          <p:cNvPr id="4" name="Slide Number Placeholder 3"/>
          <p:cNvSpPr>
            <a:spLocks noGrp="1"/>
          </p:cNvSpPr>
          <p:nvPr>
            <p:ph type="sldNum" sz="quarter" idx="10"/>
          </p:nvPr>
        </p:nvSpPr>
        <p:spPr/>
        <p:txBody>
          <a:bodyPr/>
          <a:lstStyle/>
          <a:p>
            <a:fld id="{A03B92FD-2925-49E3-A834-C1077295ED17}" type="slidenum">
              <a:rPr lang="en-GB" smtClean="0"/>
              <a:t>8</a:t>
            </a:fld>
            <a:endParaRPr lang="en-GB" dirty="0"/>
          </a:p>
        </p:txBody>
      </p:sp>
    </p:spTree>
    <p:extLst>
      <p:ext uri="{BB962C8B-B14F-4D97-AF65-F5344CB8AC3E}">
        <p14:creationId xmlns:p14="http://schemas.microsoft.com/office/powerpoint/2010/main" val="2540793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smtClean="0">
                <a:solidFill>
                  <a:schemeClr val="tx1"/>
                </a:solidFill>
              </a:rPr>
              <a:t>Learning as a preparation for life has been displaced by learning as an essential strategy for successful negotiation of the life course, as</a:t>
            </a:r>
          </a:p>
          <a:p>
            <a:pPr algn="l"/>
            <a:r>
              <a:rPr lang="en-GB" sz="1200" dirty="0" smtClean="0">
                <a:solidFill>
                  <a:schemeClr val="tx1"/>
                </a:solidFill>
              </a:rPr>
              <a:t>conditions in which we live and work are subject to ever more rapid change.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A03B92FD-2925-49E3-A834-C1077295ED17}" type="slidenum">
              <a:rPr lang="en-GB" smtClean="0"/>
              <a:t>9</a:t>
            </a:fld>
            <a:endParaRPr lang="en-GB" dirty="0"/>
          </a:p>
        </p:txBody>
      </p:sp>
    </p:spTree>
    <p:extLst>
      <p:ext uri="{BB962C8B-B14F-4D97-AF65-F5344CB8AC3E}">
        <p14:creationId xmlns:p14="http://schemas.microsoft.com/office/powerpoint/2010/main" val="144170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36193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89453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3647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4984B63D-863D-4A87-A4C6-08A3F2AAEEC9}" type="slidenum">
              <a:rPr lang="en-GB" altLang="en-US"/>
              <a:pPr/>
              <a:t>‹#›</a:t>
            </a:fld>
            <a:endParaRPr lang="en-GB" altLang="en-US" dirty="0"/>
          </a:p>
        </p:txBody>
      </p:sp>
    </p:spTree>
    <p:extLst>
      <p:ext uri="{BB962C8B-B14F-4D97-AF65-F5344CB8AC3E}">
        <p14:creationId xmlns:p14="http://schemas.microsoft.com/office/powerpoint/2010/main" val="1560752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9A370FFF-8155-47A9-BE55-8B8E022EB038}" type="slidenum">
              <a:rPr lang="en-GB" altLang="en-US"/>
              <a:pPr/>
              <a:t>‹#›</a:t>
            </a:fld>
            <a:endParaRPr lang="en-GB" altLang="en-US" dirty="0"/>
          </a:p>
        </p:txBody>
      </p:sp>
    </p:spTree>
    <p:extLst>
      <p:ext uri="{BB962C8B-B14F-4D97-AF65-F5344CB8AC3E}">
        <p14:creationId xmlns:p14="http://schemas.microsoft.com/office/powerpoint/2010/main" val="2154396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47E73155-B464-4E0F-B5BF-69317E29E208}" type="slidenum">
              <a:rPr lang="en-GB" altLang="en-US"/>
              <a:pPr/>
              <a:t>‹#›</a:t>
            </a:fld>
            <a:endParaRPr lang="en-GB" altLang="en-US" dirty="0"/>
          </a:p>
        </p:txBody>
      </p:sp>
    </p:spTree>
    <p:extLst>
      <p:ext uri="{BB962C8B-B14F-4D97-AF65-F5344CB8AC3E}">
        <p14:creationId xmlns:p14="http://schemas.microsoft.com/office/powerpoint/2010/main" val="409938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C54004CB-04A5-4231-A06A-2358A1E7F841}" type="slidenum">
              <a:rPr lang="en-GB" altLang="en-US"/>
              <a:pPr/>
              <a:t>‹#›</a:t>
            </a:fld>
            <a:endParaRPr lang="en-GB" altLang="en-US" dirty="0"/>
          </a:p>
        </p:txBody>
      </p:sp>
    </p:spTree>
    <p:extLst>
      <p:ext uri="{BB962C8B-B14F-4D97-AF65-F5344CB8AC3E}">
        <p14:creationId xmlns:p14="http://schemas.microsoft.com/office/powerpoint/2010/main" val="96436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7121F2C7-9FEF-4DCF-BE32-AAF2A0CD5ADE}" type="slidenum">
              <a:rPr lang="en-GB" altLang="en-US"/>
              <a:pPr/>
              <a:t>‹#›</a:t>
            </a:fld>
            <a:endParaRPr lang="en-GB" altLang="en-US" dirty="0"/>
          </a:p>
        </p:txBody>
      </p:sp>
    </p:spTree>
    <p:extLst>
      <p:ext uri="{BB962C8B-B14F-4D97-AF65-F5344CB8AC3E}">
        <p14:creationId xmlns:p14="http://schemas.microsoft.com/office/powerpoint/2010/main" val="2286946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26AF9902-69C9-4550-934D-C4B2B020FAEB}" type="slidenum">
              <a:rPr lang="en-GB" altLang="en-US"/>
              <a:pPr/>
              <a:t>‹#›</a:t>
            </a:fld>
            <a:endParaRPr lang="en-GB" altLang="en-US" dirty="0"/>
          </a:p>
        </p:txBody>
      </p:sp>
    </p:spTree>
    <p:extLst>
      <p:ext uri="{BB962C8B-B14F-4D97-AF65-F5344CB8AC3E}">
        <p14:creationId xmlns:p14="http://schemas.microsoft.com/office/powerpoint/2010/main" val="2809802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08A04C70-6605-4D3E-AA6F-7F9156984C02}" type="slidenum">
              <a:rPr lang="en-GB" altLang="en-US"/>
              <a:pPr/>
              <a:t>‹#›</a:t>
            </a:fld>
            <a:endParaRPr lang="en-GB" altLang="en-US" dirty="0"/>
          </a:p>
        </p:txBody>
      </p:sp>
    </p:spTree>
    <p:extLst>
      <p:ext uri="{BB962C8B-B14F-4D97-AF65-F5344CB8AC3E}">
        <p14:creationId xmlns:p14="http://schemas.microsoft.com/office/powerpoint/2010/main" val="3389085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3C8D0406-EB9E-4350-B034-3BF99442D854}" type="slidenum">
              <a:rPr lang="en-GB" altLang="en-US"/>
              <a:pPr/>
              <a:t>‹#›</a:t>
            </a:fld>
            <a:endParaRPr lang="en-GB" altLang="en-US" dirty="0"/>
          </a:p>
        </p:txBody>
      </p:sp>
    </p:spTree>
    <p:extLst>
      <p:ext uri="{BB962C8B-B14F-4D97-AF65-F5344CB8AC3E}">
        <p14:creationId xmlns:p14="http://schemas.microsoft.com/office/powerpoint/2010/main" val="17210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46075" y="2087758"/>
            <a:ext cx="8448674" cy="42281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485935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D5D7D5AA-AD33-4617-B1E4-863616F1D121}" type="slidenum">
              <a:rPr lang="en-GB" altLang="en-US"/>
              <a:pPr/>
              <a:t>‹#›</a:t>
            </a:fld>
            <a:endParaRPr lang="en-GB" altLang="en-US" dirty="0"/>
          </a:p>
        </p:txBody>
      </p:sp>
    </p:spTree>
    <p:extLst>
      <p:ext uri="{BB962C8B-B14F-4D97-AF65-F5344CB8AC3E}">
        <p14:creationId xmlns:p14="http://schemas.microsoft.com/office/powerpoint/2010/main" val="3934732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11076F09-ECFB-4ECD-B49E-9E4F08E3A3D9}" type="slidenum">
              <a:rPr lang="en-GB" altLang="en-US"/>
              <a:pPr/>
              <a:t>‹#›</a:t>
            </a:fld>
            <a:endParaRPr lang="en-GB" altLang="en-US" dirty="0"/>
          </a:p>
        </p:txBody>
      </p:sp>
    </p:spTree>
    <p:extLst>
      <p:ext uri="{BB962C8B-B14F-4D97-AF65-F5344CB8AC3E}">
        <p14:creationId xmlns:p14="http://schemas.microsoft.com/office/powerpoint/2010/main" val="1397674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412B4E82-AE5C-425C-AB3E-DF113CD1578C}" type="slidenum">
              <a:rPr lang="en-GB" altLang="en-US"/>
              <a:pPr/>
              <a:t>‹#›</a:t>
            </a:fld>
            <a:endParaRPr lang="en-GB" altLang="en-US" dirty="0"/>
          </a:p>
        </p:txBody>
      </p:sp>
    </p:spTree>
    <p:extLst>
      <p:ext uri="{BB962C8B-B14F-4D97-AF65-F5344CB8AC3E}">
        <p14:creationId xmlns:p14="http://schemas.microsoft.com/office/powerpoint/2010/main" val="339936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780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7914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5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0236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45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160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430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6075" y="1279525"/>
            <a:ext cx="84486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46075" y="2079625"/>
            <a:ext cx="8448675"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pic>
        <p:nvPicPr>
          <p:cNvPr id="1028"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charset="0"/>
                <a:cs typeface="+mn-cs"/>
              </a:defRPr>
            </a:lvl1pPr>
          </a:lstStyle>
          <a:p>
            <a:pPr>
              <a:defRPr/>
            </a:pP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8682127-93D2-479C-9FDC-9E9042C913D4}" type="slidenum">
              <a:rPr lang="en-GB" altLang="en-US"/>
              <a:pPr/>
              <a:t>‹#›</a:t>
            </a:fld>
            <a:endParaRPr lang="en-GB" alt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irving@napier.ac.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la.org/acrl/publications/whitepapers/progressrepor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cilip.org.uk/cilip/advocacy-campaigns-awards/advocacy-campaigns/information-literacy/information-literacy" TargetMode="External"/><Relationship Id="rId4" Type="http://schemas.openxmlformats.org/officeDocument/2006/relationships/hyperlink" Target="http://www.sconul.ac.uk/sites/default/files/documents/coremodel.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nesdoc.unesco.org/images/0014/001448/144820e.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therightinformation.org/storage/documents/" TargetMode="External"/><Relationship Id="rId4" Type="http://schemas.openxmlformats.org/officeDocument/2006/relationships/hyperlink" Target="http://www.researchinfonet.org/wp-content/uploads/2014/09/Report-on-transferability-of-IL-beyond-academia-FINAL.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lilacconference.com/dw/programme/Presentations/Wednesday/Lecture_Theatre/Jackson_just_enough_education.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s.sagepub.com/content/early/2014/11/24/0961000614559140.full.pdf+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unesco.org/new/fileadmin/MULTIMEDIA/HQ/CI/CI/pdf/PragueDeclaration.pdf" TargetMode="External"/><Relationship Id="rId5" Type="http://schemas.openxmlformats.org/officeDocument/2006/relationships/hyperlink" Target="http://www.sconul.ac.uk/sites/default/files/documents/Seven_pillars2.pdf" TargetMode="External"/><Relationship Id="rId4" Type="http://schemas.openxmlformats.org/officeDocument/2006/relationships/hyperlink" Target="https://laurensmith.files.wordpress.com/2014/08/critical-information-literacy-for-the-development-of-political-agency-ifla-satellite-limerick-2014.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rgu.ac.uk/3AC6AB20-595B-11E1-BF5B000D609CB064" TargetMode="External"/><Relationship Id="rId7" Type="http://schemas.openxmlformats.org/officeDocument/2006/relationships/hyperlink" Target="http://files.eric.ed.gov/fulltext/ED100391.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informationr.net/ir/4-2/isic/cheuk.html" TargetMode="External"/><Relationship Id="rId5" Type="http://schemas.openxmlformats.org/officeDocument/2006/relationships/hyperlink" Target="https://campus.recap.ncl.ac.uk/Panopto/Pages/Viewer.aspx?id=a6d89310-755c-47d1-8b0d-6b955be03a94" TargetMode="External"/><Relationship Id="rId4" Type="http://schemas.openxmlformats.org/officeDocument/2006/relationships/hyperlink" Target="http://www.researchinfonet.org/wp-content/uploads/2014/01/Workplace-IL-annotated-bibliography.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c.irving@napier.ac.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4"/>
          <p:cNvSpPr>
            <a:spLocks noGrp="1"/>
          </p:cNvSpPr>
          <p:nvPr>
            <p:ph idx="1"/>
          </p:nvPr>
        </p:nvSpPr>
        <p:spPr>
          <a:xfrm>
            <a:off x="324827" y="849679"/>
            <a:ext cx="5574079" cy="4580160"/>
          </a:xfrm>
        </p:spPr>
        <p:txBody>
          <a:bodyPr/>
          <a:lstStyle/>
          <a:p>
            <a:pPr eaLnBrk="1" hangingPunct="1"/>
            <a:endParaRPr lang="en-GB" altLang="en-US" dirty="0" smtClean="0"/>
          </a:p>
          <a:p>
            <a:pPr marL="0" indent="0" algn="ctr">
              <a:buNone/>
            </a:pPr>
            <a:r>
              <a:rPr lang="en-GB" altLang="en-US" sz="2400" dirty="0" smtClean="0">
                <a:latin typeface="+mj-lt"/>
              </a:rPr>
              <a:t>How can Information </a:t>
            </a:r>
            <a:r>
              <a:rPr lang="en-GB" altLang="en-US" sz="2400" dirty="0">
                <a:latin typeface="+mj-lt"/>
              </a:rPr>
              <a:t>L</a:t>
            </a:r>
            <a:r>
              <a:rPr lang="en-GB" altLang="en-US" sz="2400" dirty="0" smtClean="0">
                <a:latin typeface="+mj-lt"/>
              </a:rPr>
              <a:t>iteracy be modelled </a:t>
            </a:r>
            <a:br>
              <a:rPr lang="en-GB" altLang="en-US" sz="2400" dirty="0" smtClean="0">
                <a:latin typeface="+mj-lt"/>
              </a:rPr>
            </a:br>
            <a:r>
              <a:rPr lang="en-GB" altLang="en-US" sz="2400" dirty="0" smtClean="0">
                <a:latin typeface="+mj-lt"/>
              </a:rPr>
              <a:t>from a lifelong learning perspective?</a:t>
            </a:r>
          </a:p>
          <a:p>
            <a:pPr marL="0" indent="0" algn="ctr">
              <a:buNone/>
            </a:pPr>
            <a:r>
              <a:rPr lang="en-GB" altLang="en-US" sz="1600" dirty="0" smtClean="0">
                <a:latin typeface="+mj-lt"/>
              </a:rPr>
              <a:t>C. Irving, H. Hall, &amp; A. Brettle </a:t>
            </a:r>
            <a:endParaRPr lang="en-GB" altLang="en-US" sz="1600" dirty="0">
              <a:latin typeface="+mj-lt"/>
            </a:endParaRPr>
          </a:p>
          <a:p>
            <a:pPr marL="0" indent="0" eaLnBrk="1" hangingPunct="1">
              <a:buNone/>
            </a:pPr>
            <a:endParaRPr lang="en-GB" altLang="en-US" dirty="0" smtClean="0"/>
          </a:p>
          <a:p>
            <a:pPr marL="0" indent="0" algn="ctr" eaLnBrk="1" hangingPunct="1">
              <a:buNone/>
            </a:pPr>
            <a:r>
              <a:rPr lang="en-GB" altLang="en-US" sz="1600" dirty="0" smtClean="0"/>
              <a:t>Presented by:</a:t>
            </a:r>
          </a:p>
          <a:p>
            <a:pPr marL="0" indent="0" algn="ctr" eaLnBrk="1" hangingPunct="1">
              <a:buNone/>
            </a:pPr>
            <a:r>
              <a:rPr lang="en-GB" altLang="en-US" sz="1800" dirty="0" smtClean="0"/>
              <a:t>Christine Irving</a:t>
            </a:r>
          </a:p>
          <a:p>
            <a:pPr marL="0" indent="0" algn="ctr">
              <a:buNone/>
            </a:pPr>
            <a:r>
              <a:rPr lang="en-GB" altLang="en-US" sz="1800" dirty="0" smtClean="0"/>
              <a:t>Research Fellow &amp; PhD Student</a:t>
            </a:r>
          </a:p>
          <a:p>
            <a:pPr marL="0" indent="0" algn="ctr">
              <a:buNone/>
            </a:pPr>
            <a:r>
              <a:rPr lang="en-GB" altLang="en-US" sz="1800" dirty="0" smtClean="0"/>
              <a:t>Centre for Social Informatics, </a:t>
            </a:r>
          </a:p>
          <a:p>
            <a:pPr marL="0" indent="0" algn="ctr">
              <a:buNone/>
            </a:pPr>
            <a:r>
              <a:rPr lang="en-GB" altLang="en-US" sz="1800" dirty="0" smtClean="0"/>
              <a:t>Edinburgh Napier University </a:t>
            </a:r>
          </a:p>
          <a:p>
            <a:pPr marL="0" indent="0" algn="ctr">
              <a:buNone/>
            </a:pPr>
            <a:r>
              <a:rPr lang="en-GB" altLang="en-US" sz="1800" dirty="0" smtClean="0">
                <a:hlinkClick r:id="rId3"/>
              </a:rPr>
              <a:t>c.irving@napier.ac.uk</a:t>
            </a:r>
            <a:r>
              <a:rPr lang="en-GB" altLang="en-US" sz="1800" dirty="0" smtClean="0"/>
              <a:t> </a:t>
            </a:r>
          </a:p>
          <a:p>
            <a:pPr marL="0" indent="0" algn="ctr">
              <a:buNone/>
            </a:pPr>
            <a:r>
              <a:rPr lang="en-GB" altLang="en-US" sz="1800" dirty="0" smtClean="0"/>
              <a:t>@</a:t>
            </a:r>
            <a:r>
              <a:rPr lang="en-GB" altLang="en-US" sz="1800" dirty="0" err="1" smtClean="0"/>
              <a:t>CM_Irving</a:t>
            </a:r>
            <a:endParaRPr lang="en-GB" altLang="en-US" dirty="0" smtClean="0"/>
          </a:p>
          <a:p>
            <a:pPr eaLnBrk="1" hangingPunct="1"/>
            <a:endParaRPr lang="en-GB" altLang="en-US" dirty="0" smtClean="0"/>
          </a:p>
          <a:p>
            <a:pPr eaLnBrk="1" hangingPunct="1"/>
            <a:endParaRPr lang="en-GB" altLang="en-US" dirty="0" smtClean="0"/>
          </a:p>
        </p:txBody>
      </p:sp>
      <p:sp>
        <p:nvSpPr>
          <p:cNvPr id="3075" name="Title 5"/>
          <p:cNvSpPr>
            <a:spLocks noGrp="1"/>
          </p:cNvSpPr>
          <p:nvPr>
            <p:ph type="title"/>
          </p:nvPr>
        </p:nvSpPr>
        <p:spPr/>
        <p:txBody>
          <a:bodyPr>
            <a:normAutofit fontScale="90000"/>
          </a:bodyPr>
          <a:lstStyle/>
          <a:p>
            <a:pPr algn="ctr" eaLnBrk="1" hangingPunct="1"/>
            <a:r>
              <a:rPr lang="en-GB" altLang="en-US" dirty="0" smtClean="0"/>
              <a:t/>
            </a:r>
            <a:br>
              <a:rPr lang="en-GB" altLang="en-US" dirty="0" smtClean="0"/>
            </a:br>
            <a:endParaRPr lang="en-GB" altLang="en-US" dirty="0" smtClean="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934" y="2330572"/>
            <a:ext cx="296862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txBox="1">
            <a:spLocks/>
          </p:cNvSpPr>
          <p:nvPr/>
        </p:nvSpPr>
        <p:spPr bwMode="auto">
          <a:xfrm>
            <a:off x="556181" y="5410984"/>
            <a:ext cx="8238325" cy="114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GB" altLang="en-US" kern="0" dirty="0" smtClean="0"/>
          </a:p>
          <a:p>
            <a:pPr marL="0" indent="0" algn="ctr">
              <a:buFontTx/>
              <a:buNone/>
            </a:pPr>
            <a:r>
              <a:rPr lang="en-GB" altLang="en-US" sz="1800" kern="0" dirty="0" smtClean="0"/>
              <a:t>Paper presented at </a:t>
            </a:r>
            <a:r>
              <a:rPr lang="en-GB" altLang="en-US" sz="1800" i="1" kern="0" dirty="0" smtClean="0"/>
              <a:t>Information: interactions and impact (i3)</a:t>
            </a:r>
          </a:p>
          <a:p>
            <a:pPr marL="0" indent="0" algn="ctr">
              <a:buFontTx/>
              <a:buNone/>
            </a:pPr>
            <a:r>
              <a:rPr lang="en-GB" altLang="en-US" sz="1800" kern="0" dirty="0" smtClean="0"/>
              <a:t>Aberdeen, June 2015</a:t>
            </a:r>
          </a:p>
          <a:p>
            <a:endParaRPr lang="en-GB" altLang="en-US" kern="0" dirty="0" smtClean="0"/>
          </a:p>
          <a:p>
            <a:pPr marL="0" indent="0">
              <a:buNone/>
            </a:pPr>
            <a:endParaRPr lang="en-GB" altLang="en-US" kern="0" dirty="0" smtClean="0"/>
          </a:p>
          <a:p>
            <a:endParaRPr lang="en-GB" altLang="en-US" kern="0" dirty="0" smtClean="0"/>
          </a:p>
        </p:txBody>
      </p:sp>
      <p:sp>
        <p:nvSpPr>
          <p:cNvPr id="6"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1</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67" y="6037262"/>
            <a:ext cx="8554183" cy="620713"/>
          </a:xfrm>
        </p:spPr>
        <p:txBody>
          <a:bodyPr/>
          <a:lstStyle/>
          <a:p>
            <a:pPr lvl="1" algn="ctr">
              <a:spcAft>
                <a:spcPts val="0"/>
              </a:spcAft>
            </a:pPr>
            <a:r>
              <a:rPr lang="en-GB" sz="1400" dirty="0" smtClean="0">
                <a:ea typeface="Times New Roman" panose="02020603050405020304" pitchFamily="18" charset="0"/>
              </a:rPr>
              <a:t/>
            </a:r>
            <a:br>
              <a:rPr lang="en-GB" sz="1400" dirty="0" smtClean="0">
                <a:ea typeface="Times New Roman" panose="02020603050405020304" pitchFamily="18" charset="0"/>
              </a:rPr>
            </a:br>
            <a:r>
              <a:rPr lang="en-GB" sz="1400" dirty="0">
                <a:ea typeface="Times New Roman" panose="02020603050405020304" pitchFamily="18" charset="0"/>
              </a:rPr>
              <a:t/>
            </a:r>
            <a:br>
              <a:rPr lang="en-GB" sz="1400" dirty="0">
                <a:ea typeface="Times New Roman" panose="02020603050405020304" pitchFamily="18" charset="0"/>
              </a:rPr>
            </a:br>
            <a:r>
              <a:rPr lang="en-GB" sz="1400" dirty="0" smtClean="0">
                <a:ea typeface="Times New Roman" panose="02020603050405020304" pitchFamily="18" charset="0"/>
              </a:rPr>
              <a:t/>
            </a:r>
            <a:br>
              <a:rPr lang="en-GB" sz="1400" dirty="0" smtClean="0">
                <a:ea typeface="Times New Roman" panose="02020603050405020304" pitchFamily="18" charset="0"/>
              </a:rPr>
            </a:br>
            <a:r>
              <a:rPr lang="en-GB" sz="1400" dirty="0">
                <a:ea typeface="Times New Roman" panose="02020603050405020304" pitchFamily="18" charset="0"/>
              </a:rPr>
              <a:t/>
            </a:r>
            <a:br>
              <a:rPr lang="en-GB" sz="1400" dirty="0">
                <a:ea typeface="Times New Roman" panose="02020603050405020304" pitchFamily="18" charset="0"/>
              </a:rPr>
            </a:br>
            <a:r>
              <a:rPr lang="en-GB" sz="1400" dirty="0" smtClean="0">
                <a:ea typeface="Times New Roman" panose="02020603050405020304" pitchFamily="18" charset="0"/>
              </a:rPr>
              <a:t/>
            </a:r>
            <a:br>
              <a:rPr lang="en-GB" sz="1400" dirty="0" smtClean="0">
                <a:ea typeface="Times New Roman" panose="02020603050405020304" pitchFamily="18" charset="0"/>
              </a:rPr>
            </a:br>
            <a:r>
              <a:rPr lang="en-GB" sz="1600" b="0" dirty="0" smtClean="0"/>
              <a:t/>
            </a:r>
            <a:br>
              <a:rPr lang="en-GB" sz="1600" b="0" dirty="0" smtClean="0"/>
            </a:br>
            <a:r>
              <a:rPr lang="en-GB" sz="1600" b="0" dirty="0" smtClean="0"/>
              <a:t>Irving (2006</a:t>
            </a:r>
            <a:r>
              <a:rPr lang="en-GB" sz="1600" b="0" dirty="0"/>
              <a:t>, 2010, 2011, 2013</a:t>
            </a:r>
            <a:r>
              <a:rPr lang="en-GB" sz="1600" b="0" dirty="0" smtClean="0"/>
              <a:t>) </a:t>
            </a:r>
            <a:r>
              <a:rPr lang="en-GB" sz="1600" b="0" dirty="0"/>
              <a:t>I</a:t>
            </a:r>
            <a:r>
              <a:rPr lang="en-GB" sz="1600" b="0" dirty="0" smtClean="0"/>
              <a:t>rving &amp; Crawford (2007) </a:t>
            </a:r>
            <a:br>
              <a:rPr lang="en-GB" sz="1600" b="0" dirty="0" smtClean="0"/>
            </a:br>
            <a:r>
              <a:rPr lang="en-GB" sz="1600" b="0" dirty="0" smtClean="0"/>
              <a:t>Crawford </a:t>
            </a:r>
            <a:r>
              <a:rPr lang="en-GB" sz="1600" b="0" dirty="0"/>
              <a:t>&amp; </a:t>
            </a:r>
            <a:r>
              <a:rPr lang="en-GB" sz="1600" b="0" dirty="0" smtClean="0"/>
              <a:t>Irving (2007</a:t>
            </a:r>
            <a:r>
              <a:rPr lang="en-GB" sz="1600" b="0" dirty="0"/>
              <a:t>, 2009, </a:t>
            </a:r>
            <a:r>
              <a:rPr lang="en-GB" sz="1600" b="0" dirty="0" smtClean="0"/>
              <a:t>2012</a:t>
            </a:r>
            <a:r>
              <a:rPr lang="en-GB" sz="1600" b="0" dirty="0"/>
              <a:t>, 2013</a:t>
            </a:r>
            <a:r>
              <a:rPr lang="en-GB" sz="1600" b="0" dirty="0" smtClean="0"/>
              <a:t>)</a:t>
            </a:r>
            <a:r>
              <a:rPr lang="en-GB" sz="1400" dirty="0" smtClean="0"/>
              <a:t/>
            </a:r>
            <a:br>
              <a:rPr lang="en-GB" sz="1400" dirty="0" smtClean="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endParaRPr lang="en-GB" sz="140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2409" y="1535113"/>
            <a:ext cx="7534815"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240567" y="259618"/>
            <a:ext cx="532789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a:lstStyle>
          <a:p>
            <a:r>
              <a:rPr lang="en-GB" sz="2400" kern="0" dirty="0" smtClean="0"/>
              <a:t>Information Literacy in the context of lifelong learning </a:t>
            </a:r>
            <a:endParaRPr lang="en-GB" sz="2400" kern="0" dirty="0"/>
          </a:p>
        </p:txBody>
      </p:sp>
      <p:sp>
        <p:nvSpPr>
          <p:cNvPr id="6"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10</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3922734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39" y="519672"/>
            <a:ext cx="5771390" cy="1025793"/>
          </a:xfrm>
        </p:spPr>
        <p:txBody>
          <a:bodyPr/>
          <a:lstStyle/>
          <a:p>
            <a:pPr algn="ctr"/>
            <a:r>
              <a:rPr lang="en-GB" sz="2400" dirty="0" smtClean="0"/>
              <a:t>The distinction between a model &amp; a framework </a:t>
            </a:r>
            <a:endParaRPr lang="en-GB" sz="2400" dirty="0"/>
          </a:p>
        </p:txBody>
      </p:sp>
      <p:sp>
        <p:nvSpPr>
          <p:cNvPr id="3" name="Content Placeholder 2"/>
          <p:cNvSpPr>
            <a:spLocks noGrp="1"/>
          </p:cNvSpPr>
          <p:nvPr>
            <p:ph idx="1"/>
          </p:nvPr>
        </p:nvSpPr>
        <p:spPr>
          <a:xfrm>
            <a:off x="346075" y="1727149"/>
            <a:ext cx="8448674" cy="4776681"/>
          </a:xfrm>
        </p:spPr>
        <p:txBody>
          <a:bodyPr/>
          <a:lstStyle/>
          <a:p>
            <a:pPr marL="0" indent="0">
              <a:buNone/>
            </a:pPr>
            <a:endParaRPr lang="en-GB" b="1" dirty="0" smtClean="0"/>
          </a:p>
          <a:p>
            <a:r>
              <a:rPr lang="en-GB" b="1" dirty="0"/>
              <a:t>Frameworks</a:t>
            </a:r>
            <a:r>
              <a:rPr lang="en-GB" dirty="0"/>
              <a:t> - </a:t>
            </a:r>
            <a:r>
              <a:rPr lang="en-GB" dirty="0" smtClean="0"/>
              <a:t> the way ideas are organised; classification</a:t>
            </a:r>
            <a:endParaRPr lang="en-GB" dirty="0"/>
          </a:p>
          <a:p>
            <a:endParaRPr lang="en-GB" b="1" dirty="0" smtClean="0"/>
          </a:p>
          <a:p>
            <a:r>
              <a:rPr lang="en-GB" b="1" dirty="0" smtClean="0"/>
              <a:t>Model</a:t>
            </a:r>
            <a:r>
              <a:rPr lang="en-GB" dirty="0" smtClean="0"/>
              <a:t> </a:t>
            </a:r>
          </a:p>
          <a:p>
            <a:pPr lvl="1"/>
            <a:r>
              <a:rPr lang="en-GB" sz="2000" dirty="0" smtClean="0"/>
              <a:t>smaller entity than a framework (a framework may include models)</a:t>
            </a:r>
          </a:p>
          <a:p>
            <a:pPr lvl="1"/>
            <a:r>
              <a:rPr lang="en-GB" sz="2000" dirty="0"/>
              <a:t>s</a:t>
            </a:r>
            <a:r>
              <a:rPr lang="en-GB" sz="2000" dirty="0" smtClean="0"/>
              <a:t>hows relationships between entities</a:t>
            </a:r>
          </a:p>
          <a:p>
            <a:pPr lvl="1"/>
            <a:r>
              <a:rPr lang="en-GB" sz="2000" dirty="0"/>
              <a:t>s</a:t>
            </a:r>
            <a:r>
              <a:rPr lang="en-GB" sz="2000" dirty="0" smtClean="0"/>
              <a:t>hows how concepts are operationalised</a:t>
            </a:r>
          </a:p>
          <a:p>
            <a:pPr lvl="1"/>
            <a:endParaRPr lang="en-GB" sz="2000" dirty="0" smtClean="0"/>
          </a:p>
          <a:p>
            <a:pPr marL="457200" lvl="1" indent="0">
              <a:buNone/>
            </a:pPr>
            <a:endParaRPr lang="en-GB" sz="2000" dirty="0" smtClean="0"/>
          </a:p>
          <a:p>
            <a:pPr marL="0" indent="0">
              <a:buNone/>
            </a:pPr>
            <a:endParaRPr lang="en-GB" sz="1400" dirty="0" smtClean="0"/>
          </a:p>
          <a:p>
            <a:pPr marL="0" indent="0">
              <a:buNone/>
            </a:pPr>
            <a:endParaRPr lang="en-GB" sz="1400" dirty="0" smtClean="0"/>
          </a:p>
          <a:p>
            <a:pPr lvl="1">
              <a:buFont typeface="Arial" panose="020B0604020202020204" pitchFamily="34" charset="0"/>
              <a:buChar char="•"/>
            </a:pPr>
            <a:endParaRPr lang="en-GB" sz="1400" dirty="0"/>
          </a:p>
          <a:p>
            <a:pPr marL="0" indent="0">
              <a:buNone/>
            </a:pPr>
            <a:endParaRPr lang="en-GB" sz="1400" dirty="0" smtClean="0"/>
          </a:p>
        </p:txBody>
      </p:sp>
      <p:sp>
        <p:nvSpPr>
          <p:cNvPr id="4"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11</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2831020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01" y="210413"/>
            <a:ext cx="5887299" cy="1043956"/>
          </a:xfrm>
        </p:spPr>
        <p:txBody>
          <a:bodyPr/>
          <a:lstStyle/>
          <a:p>
            <a:pPr algn="ctr"/>
            <a:r>
              <a:rPr lang="en-GB" sz="2800" dirty="0" smtClean="0"/>
              <a:t>Information Literacy models &amp; frameworks – examples</a:t>
            </a:r>
            <a:endParaRPr lang="en-GB" sz="2800" dirty="0"/>
          </a:p>
        </p:txBody>
      </p:sp>
      <p:sp>
        <p:nvSpPr>
          <p:cNvPr id="3" name="Content Placeholder 2"/>
          <p:cNvSpPr>
            <a:spLocks noGrp="1"/>
          </p:cNvSpPr>
          <p:nvPr>
            <p:ph idx="1"/>
          </p:nvPr>
        </p:nvSpPr>
        <p:spPr>
          <a:xfrm>
            <a:off x="808891" y="1698381"/>
            <a:ext cx="7463572" cy="4573832"/>
          </a:xfrm>
        </p:spPr>
        <p:txBody>
          <a:bodyPr/>
          <a:lstStyle/>
          <a:p>
            <a:endParaRPr lang="en-GB" sz="1400" dirty="0" smtClean="0"/>
          </a:p>
          <a:p>
            <a:pPr marL="285750" lvl="1">
              <a:buFont typeface="Arial" panose="020B0604020202020204" pitchFamily="34" charset="0"/>
              <a:buChar char="•"/>
            </a:pPr>
            <a:r>
              <a:rPr lang="en-GB" sz="1800" dirty="0"/>
              <a:t>SCONUL 7 Pillars of Information Literacy </a:t>
            </a:r>
            <a:r>
              <a:rPr lang="en-GB" sz="1800" dirty="0" smtClean="0"/>
              <a:t>(1999); </a:t>
            </a:r>
            <a:r>
              <a:rPr lang="en-GB" sz="1800" dirty="0"/>
              <a:t>Bent &amp; Stubbings (2011</a:t>
            </a:r>
            <a:r>
              <a:rPr lang="en-GB" sz="1800" dirty="0" smtClean="0"/>
              <a:t>)  </a:t>
            </a:r>
          </a:p>
          <a:p>
            <a:pPr marL="0" lvl="1" indent="0">
              <a:buNone/>
            </a:pPr>
            <a:endParaRPr lang="en-GB" sz="1800" b="1" dirty="0" smtClean="0"/>
          </a:p>
          <a:p>
            <a:pPr marL="285750" lvl="1">
              <a:buFont typeface="Arial" panose="020B0604020202020204" pitchFamily="34" charset="0"/>
              <a:buChar char="•"/>
            </a:pPr>
            <a:r>
              <a:rPr lang="en-GB" sz="1800" dirty="0" smtClean="0"/>
              <a:t>PLUS </a:t>
            </a:r>
            <a:r>
              <a:rPr lang="en-GB" sz="1800" dirty="0"/>
              <a:t>Information Skills Model (Herring, 1996, 1999</a:t>
            </a:r>
            <a:r>
              <a:rPr lang="en-GB" sz="1800" dirty="0" smtClean="0"/>
              <a:t>)</a:t>
            </a:r>
          </a:p>
          <a:p>
            <a:pPr marL="0" lvl="1" indent="0">
              <a:buNone/>
            </a:pPr>
            <a:endParaRPr lang="en-GB" sz="1800" dirty="0" smtClean="0"/>
          </a:p>
          <a:p>
            <a:pPr marL="285750" lvl="1">
              <a:buFont typeface="Arial" panose="020B0604020202020204" pitchFamily="34" charset="0"/>
              <a:buChar char="•"/>
            </a:pPr>
            <a:r>
              <a:rPr lang="en-GB" sz="1800" dirty="0"/>
              <a:t>NHS Education for Scotland</a:t>
            </a:r>
            <a:r>
              <a:rPr lang="en-GB" sz="1800" dirty="0" smtClean="0"/>
              <a:t> Information Literacy Framework (2008)</a:t>
            </a:r>
            <a:endParaRPr lang="en-GB" sz="1800" dirty="0"/>
          </a:p>
          <a:p>
            <a:pPr marL="0" lvl="1" indent="0">
              <a:buNone/>
            </a:pPr>
            <a:endParaRPr lang="en-GB" sz="1800" dirty="0"/>
          </a:p>
          <a:p>
            <a:pPr marL="0" indent="0">
              <a:buNone/>
            </a:pPr>
            <a:r>
              <a:rPr lang="en-GB" sz="1800" dirty="0" smtClean="0"/>
              <a:t>Individually </a:t>
            </a:r>
            <a:r>
              <a:rPr lang="en-GB" sz="1800" dirty="0"/>
              <a:t>they are:</a:t>
            </a:r>
          </a:p>
          <a:p>
            <a:pPr lvl="1">
              <a:buFont typeface="Arial" panose="020B0604020202020204" pitchFamily="34" charset="0"/>
              <a:buChar char="•"/>
            </a:pPr>
            <a:r>
              <a:rPr lang="en-GB" sz="1800" dirty="0"/>
              <a:t>valuable in their own right but …</a:t>
            </a:r>
          </a:p>
          <a:p>
            <a:pPr lvl="1">
              <a:buFont typeface="Arial" panose="020B0604020202020204" pitchFamily="34" charset="0"/>
              <a:buChar char="•"/>
            </a:pPr>
            <a:r>
              <a:rPr lang="en-GB" sz="1800" dirty="0"/>
              <a:t>not easily applied to other contexts and </a:t>
            </a:r>
          </a:p>
          <a:p>
            <a:pPr lvl="1">
              <a:buFont typeface="Arial" panose="020B0604020202020204" pitchFamily="34" charset="0"/>
              <a:buChar char="•"/>
            </a:pPr>
            <a:r>
              <a:rPr lang="en-GB" sz="1800" dirty="0"/>
              <a:t>do not aid transition from one sector to another and lifelong learning however … </a:t>
            </a:r>
          </a:p>
          <a:p>
            <a:pPr marL="285750" lvl="1">
              <a:buFont typeface="Arial" panose="020B0604020202020204" pitchFamily="34" charset="0"/>
              <a:buChar char="•"/>
            </a:pPr>
            <a:endParaRPr lang="en-GB" sz="1400" dirty="0"/>
          </a:p>
          <a:p>
            <a:pPr marL="0" indent="0">
              <a:buNone/>
            </a:pPr>
            <a:endParaRPr lang="en-GB" sz="1400" dirty="0"/>
          </a:p>
          <a:p>
            <a:pPr marL="0" indent="0">
              <a:buNone/>
            </a:pPr>
            <a:endParaRPr lang="en-GB" sz="1400" dirty="0" smtClean="0"/>
          </a:p>
          <a:p>
            <a:pPr marL="0" indent="0">
              <a:buNone/>
            </a:pPr>
            <a:endParaRPr lang="en-GB" sz="1400" dirty="0"/>
          </a:p>
          <a:p>
            <a:pPr marL="0" indent="0">
              <a:buNone/>
            </a:pPr>
            <a:endParaRPr lang="en-GB" sz="1600" dirty="0"/>
          </a:p>
        </p:txBody>
      </p:sp>
      <p:sp>
        <p:nvSpPr>
          <p:cNvPr id="4"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12</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3589434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300" y="154379"/>
            <a:ext cx="6137001" cy="1104405"/>
          </a:xfrm>
        </p:spPr>
        <p:txBody>
          <a:bodyPr/>
          <a:lstStyle/>
          <a:p>
            <a:pPr algn="ctr"/>
            <a:r>
              <a:rPr lang="en-GB" sz="2400" dirty="0" smtClean="0"/>
              <a:t>National Information </a:t>
            </a:r>
            <a:r>
              <a:rPr lang="en-GB" sz="2400" dirty="0"/>
              <a:t>L</a:t>
            </a:r>
            <a:r>
              <a:rPr lang="en-GB" sz="2400" dirty="0" smtClean="0"/>
              <a:t>iteracy Framework (Scotland) Irving (2007)</a:t>
            </a:r>
            <a:endParaRPr lang="en-GB" sz="2400" dirty="0"/>
          </a:p>
        </p:txBody>
      </p:sp>
      <p:pic>
        <p:nvPicPr>
          <p:cNvPr id="4" name="Picture 3" descr="GQL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92" y="1201095"/>
            <a:ext cx="8113690" cy="524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13</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1319974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300" y="154379"/>
            <a:ext cx="6137001" cy="1104405"/>
          </a:xfrm>
        </p:spPr>
        <p:txBody>
          <a:bodyPr/>
          <a:lstStyle/>
          <a:p>
            <a:pPr algn="ctr"/>
            <a:r>
              <a:rPr lang="en-GB" sz="2400" dirty="0" smtClean="0"/>
              <a:t>National Information </a:t>
            </a:r>
            <a:r>
              <a:rPr lang="en-GB" sz="2400" dirty="0"/>
              <a:t>L</a:t>
            </a:r>
            <a:r>
              <a:rPr lang="en-GB" sz="2400" dirty="0" smtClean="0"/>
              <a:t>iteracy Framework (Scotland) Irving (2007)</a:t>
            </a:r>
            <a:endParaRPr lang="en-GB" sz="2400" dirty="0"/>
          </a:p>
        </p:txBody>
      </p:sp>
      <p:pic>
        <p:nvPicPr>
          <p:cNvPr id="4" name="Picture 3" descr="GQL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17" y="1302852"/>
            <a:ext cx="5455418" cy="436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514692" y="1778974"/>
            <a:ext cx="2372458" cy="646331"/>
          </a:xfrm>
          <a:prstGeom prst="rect">
            <a:avLst/>
          </a:prstGeom>
        </p:spPr>
        <p:txBody>
          <a:bodyPr wrap="square">
            <a:spAutoFit/>
          </a:bodyPr>
          <a:lstStyle/>
          <a:p>
            <a:r>
              <a:rPr lang="en-GB" dirty="0" smtClean="0"/>
              <a:t>However what is missing is …</a:t>
            </a:r>
            <a:endParaRPr lang="en-GB" dirty="0"/>
          </a:p>
        </p:txBody>
      </p:sp>
      <p:sp>
        <p:nvSpPr>
          <p:cNvPr id="7" name="Rectangle 6"/>
          <p:cNvSpPr/>
          <p:nvPr/>
        </p:nvSpPr>
        <p:spPr>
          <a:xfrm>
            <a:off x="6514692" y="2436485"/>
            <a:ext cx="2372458" cy="646331"/>
          </a:xfrm>
          <a:prstGeom prst="rect">
            <a:avLst/>
          </a:prstGeom>
        </p:spPr>
        <p:txBody>
          <a:bodyPr wrap="square">
            <a:spAutoFit/>
          </a:bodyPr>
          <a:lstStyle/>
          <a:p>
            <a:pPr marL="285750" indent="-285750">
              <a:buFont typeface="Arial" panose="020B0604020202020204" pitchFamily="34" charset="0"/>
              <a:buChar char="•"/>
            </a:pPr>
            <a:r>
              <a:rPr lang="en-GB" dirty="0"/>
              <a:t>i</a:t>
            </a:r>
            <a:r>
              <a:rPr lang="en-GB" dirty="0" smtClean="0"/>
              <a:t>terative process</a:t>
            </a:r>
          </a:p>
          <a:p>
            <a:endParaRPr lang="en-GB" dirty="0"/>
          </a:p>
        </p:txBody>
      </p:sp>
      <p:sp>
        <p:nvSpPr>
          <p:cNvPr id="9" name="Rectangle 8"/>
          <p:cNvSpPr/>
          <p:nvPr/>
        </p:nvSpPr>
        <p:spPr>
          <a:xfrm>
            <a:off x="6514692" y="3093996"/>
            <a:ext cx="2372458" cy="1754326"/>
          </a:xfrm>
          <a:prstGeom prst="rect">
            <a:avLst/>
          </a:prstGeom>
        </p:spPr>
        <p:txBody>
          <a:bodyPr wrap="square">
            <a:spAutoFit/>
          </a:bodyPr>
          <a:lstStyle/>
          <a:p>
            <a:pPr marL="285750" indent="-285750">
              <a:buFont typeface="Arial" panose="020B0604020202020204" pitchFamily="34" charset="0"/>
              <a:buChar char="•"/>
            </a:pPr>
            <a:r>
              <a:rPr lang="en-GB" dirty="0" smtClean="0"/>
              <a:t>multifaceted aspect of individuals and information resources </a:t>
            </a:r>
            <a:endParaRPr lang="en-GB" dirty="0"/>
          </a:p>
          <a:p>
            <a:endParaRPr lang="en-GB" dirty="0"/>
          </a:p>
        </p:txBody>
      </p:sp>
      <p:sp>
        <p:nvSpPr>
          <p:cNvPr id="10" name="Rectangle 9"/>
          <p:cNvSpPr/>
          <p:nvPr/>
        </p:nvSpPr>
        <p:spPr>
          <a:xfrm>
            <a:off x="6514692" y="4859502"/>
            <a:ext cx="2449202" cy="646331"/>
          </a:xfrm>
          <a:prstGeom prst="rect">
            <a:avLst/>
          </a:prstGeom>
        </p:spPr>
        <p:txBody>
          <a:bodyPr wrap="square">
            <a:spAutoFit/>
          </a:bodyPr>
          <a:lstStyle/>
          <a:p>
            <a:pPr marL="285750" indent="-285750">
              <a:buFont typeface="Arial" panose="020B0604020202020204" pitchFamily="34" charset="0"/>
              <a:buChar char="•"/>
            </a:pPr>
            <a:r>
              <a:rPr lang="en-GB" dirty="0"/>
              <a:t>i</a:t>
            </a:r>
            <a:r>
              <a:rPr lang="en-GB" dirty="0" smtClean="0"/>
              <a:t>nformation context</a:t>
            </a:r>
          </a:p>
          <a:p>
            <a:endParaRPr lang="en-GB" dirty="0"/>
          </a:p>
        </p:txBody>
      </p:sp>
      <p:sp>
        <p:nvSpPr>
          <p:cNvPr id="8" name="Rectangle 7"/>
          <p:cNvSpPr/>
          <p:nvPr/>
        </p:nvSpPr>
        <p:spPr>
          <a:xfrm>
            <a:off x="6514692" y="5517012"/>
            <a:ext cx="2449202" cy="923330"/>
          </a:xfrm>
          <a:prstGeom prst="rect">
            <a:avLst/>
          </a:prstGeom>
        </p:spPr>
        <p:txBody>
          <a:bodyPr wrap="square">
            <a:spAutoFit/>
          </a:bodyPr>
          <a:lstStyle/>
          <a:p>
            <a:pPr marL="285750" indent="-285750">
              <a:buFont typeface="Arial" panose="020B0604020202020204" pitchFamily="34" charset="0"/>
              <a:buChar char="•"/>
            </a:pPr>
            <a:r>
              <a:rPr lang="en-GB" dirty="0"/>
              <a:t>i</a:t>
            </a:r>
            <a:r>
              <a:rPr lang="en-GB" dirty="0" smtClean="0"/>
              <a:t>nformation behaviour</a:t>
            </a:r>
          </a:p>
          <a:p>
            <a:endParaRPr lang="en-GB" dirty="0"/>
          </a:p>
        </p:txBody>
      </p:sp>
      <p:sp>
        <p:nvSpPr>
          <p:cNvPr id="11"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14</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205173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8244" y="271829"/>
            <a:ext cx="568679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a:lstStyle>
          <a:p>
            <a:r>
              <a:rPr lang="en-GB" sz="2400" kern="0" dirty="0" smtClean="0"/>
              <a:t>Information Literacy through different lenses</a:t>
            </a:r>
            <a:endParaRPr lang="en-GB" sz="2400" kern="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2071" y="1252050"/>
            <a:ext cx="3267739" cy="296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4400062"/>
            <a:ext cx="2921000"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572" y="4400062"/>
            <a:ext cx="23844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245" y="1252050"/>
            <a:ext cx="22193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9810" y="4400062"/>
            <a:ext cx="2584450"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15</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
        <p:nvSpPr>
          <p:cNvPr id="2" name="Rectangle 1"/>
          <p:cNvSpPr/>
          <p:nvPr/>
        </p:nvSpPr>
        <p:spPr>
          <a:xfrm>
            <a:off x="8987346" y="6441688"/>
            <a:ext cx="354584"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A370FFF-8155-47A9-BE55-8B8E022EB038}" type="slidenum">
              <a:rPr lang="en-GB" altLang="en-US" sz="1200" b="1">
                <a:solidFill>
                  <a:srgbClr val="898989"/>
                </a:solidFill>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lang="en-GB" dirty="0"/>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6523" y="1252050"/>
            <a:ext cx="2251239" cy="3001652"/>
          </a:xfrm>
          <a:prstGeom prst="rect">
            <a:avLst/>
          </a:prstGeom>
        </p:spPr>
      </p:pic>
    </p:spTree>
    <p:extLst>
      <p:ext uri="{BB962C8B-B14F-4D97-AF65-F5344CB8AC3E}">
        <p14:creationId xmlns:p14="http://schemas.microsoft.com/office/powerpoint/2010/main" val="1156062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33" y="519672"/>
            <a:ext cx="5784269" cy="1077308"/>
          </a:xfrm>
        </p:spPr>
        <p:txBody>
          <a:bodyPr/>
          <a:lstStyle/>
          <a:p>
            <a:pPr algn="ctr"/>
            <a:r>
              <a:rPr lang="en-GB" sz="2400" dirty="0" smtClean="0"/>
              <a:t>More comprehensive lifelong learning model required</a:t>
            </a:r>
            <a:endParaRPr lang="en-GB" sz="2400" dirty="0"/>
          </a:p>
        </p:txBody>
      </p:sp>
      <p:sp>
        <p:nvSpPr>
          <p:cNvPr id="3" name="Content Placeholder 2"/>
          <p:cNvSpPr>
            <a:spLocks noGrp="1"/>
          </p:cNvSpPr>
          <p:nvPr>
            <p:ph idx="1"/>
          </p:nvPr>
        </p:nvSpPr>
        <p:spPr>
          <a:xfrm>
            <a:off x="333196" y="1894575"/>
            <a:ext cx="8448674" cy="4228172"/>
          </a:xfrm>
        </p:spPr>
        <p:txBody>
          <a:bodyPr/>
          <a:lstStyle/>
          <a:p>
            <a:pPr marL="0" lvl="1" indent="0">
              <a:buNone/>
            </a:pPr>
            <a:r>
              <a:rPr lang="en-GB" sz="1800" dirty="0" smtClean="0"/>
              <a:t>What </a:t>
            </a:r>
            <a:r>
              <a:rPr lang="en-GB" sz="1800" dirty="0"/>
              <a:t>is needed </a:t>
            </a:r>
            <a:r>
              <a:rPr lang="en-GB" sz="1800" dirty="0" smtClean="0"/>
              <a:t>is a model</a:t>
            </a:r>
            <a:r>
              <a:rPr lang="en-GB" sz="1800" dirty="0"/>
              <a:t>:</a:t>
            </a:r>
            <a:endParaRPr lang="en-GB" sz="1800" dirty="0" smtClean="0"/>
          </a:p>
          <a:p>
            <a:pPr marL="0" lvl="1" indent="0">
              <a:buNone/>
            </a:pPr>
            <a:endParaRPr lang="en-GB" sz="1800" dirty="0" smtClean="0"/>
          </a:p>
          <a:p>
            <a:pPr marL="685800" lvl="2"/>
            <a:r>
              <a:rPr lang="en-GB" sz="1800" dirty="0" smtClean="0"/>
              <a:t>To</a:t>
            </a:r>
            <a:r>
              <a:rPr lang="en-GB" sz="1800" b="1" dirty="0" smtClean="0"/>
              <a:t> aid </a:t>
            </a:r>
            <a:r>
              <a:rPr lang="en-GB" sz="1800" b="1" dirty="0"/>
              <a:t>transition </a:t>
            </a:r>
            <a:r>
              <a:rPr lang="en-GB" sz="1800" dirty="0"/>
              <a:t>across the lifelong learning </a:t>
            </a:r>
            <a:r>
              <a:rPr lang="en-GB" sz="1800" dirty="0" smtClean="0"/>
              <a:t>sectors</a:t>
            </a:r>
          </a:p>
          <a:p>
            <a:pPr marL="457200" lvl="2" indent="0">
              <a:buNone/>
            </a:pPr>
            <a:endParaRPr lang="en-GB" sz="1800" dirty="0" smtClean="0"/>
          </a:p>
          <a:p>
            <a:pPr marL="685800" lvl="2"/>
            <a:r>
              <a:rPr lang="en-GB" sz="1800" dirty="0" smtClean="0"/>
              <a:t>T</a:t>
            </a:r>
            <a:r>
              <a:rPr lang="en-GB" sz="1800" dirty="0"/>
              <a:t>o</a:t>
            </a:r>
            <a:r>
              <a:rPr lang="en-GB" sz="1800" dirty="0" smtClean="0"/>
              <a:t> </a:t>
            </a:r>
            <a:r>
              <a:rPr lang="en-GB" sz="1800" b="1" dirty="0" smtClean="0"/>
              <a:t>recognise different</a:t>
            </a:r>
            <a:r>
              <a:rPr lang="en-GB" sz="1800" dirty="0"/>
              <a:t> </a:t>
            </a:r>
            <a:r>
              <a:rPr lang="en-GB" sz="1800" dirty="0" smtClean="0"/>
              <a:t>information </a:t>
            </a:r>
            <a:r>
              <a:rPr lang="en-GB" sz="1800" dirty="0"/>
              <a:t>literacies, </a:t>
            </a:r>
            <a:r>
              <a:rPr lang="en-GB" sz="1800" b="1" dirty="0"/>
              <a:t>Information </a:t>
            </a:r>
            <a:r>
              <a:rPr lang="en-GB" sz="1800" b="1" dirty="0" smtClean="0"/>
              <a:t>Literacy </a:t>
            </a:r>
            <a:r>
              <a:rPr lang="en-GB" sz="1800" b="1" dirty="0"/>
              <a:t>landscapes </a:t>
            </a:r>
            <a:r>
              <a:rPr lang="en-GB" sz="1800" dirty="0"/>
              <a:t>(education, workplace, life) e.g. Information </a:t>
            </a:r>
            <a:r>
              <a:rPr lang="en-GB" sz="1800" dirty="0" smtClean="0"/>
              <a:t>Literacy </a:t>
            </a:r>
            <a:r>
              <a:rPr lang="en-GB" sz="1800" dirty="0"/>
              <a:t>as a socially enacted practice (Lloyd, </a:t>
            </a:r>
            <a:r>
              <a:rPr lang="en-GB" sz="1800" dirty="0" smtClean="0"/>
              <a:t>2010)</a:t>
            </a:r>
          </a:p>
          <a:p>
            <a:pPr marL="685800" lvl="2"/>
            <a:endParaRPr lang="en-GB" sz="1800" b="1" dirty="0"/>
          </a:p>
          <a:p>
            <a:pPr marL="685800" lvl="2"/>
            <a:r>
              <a:rPr lang="en-GB" sz="1800" dirty="0"/>
              <a:t>To </a:t>
            </a:r>
            <a:r>
              <a:rPr lang="en-GB" sz="1800" dirty="0" smtClean="0"/>
              <a:t>incorporate </a:t>
            </a:r>
            <a:r>
              <a:rPr lang="en-GB" sz="1800" b="1" dirty="0" smtClean="0"/>
              <a:t>knowledge and experiences </a:t>
            </a:r>
            <a:r>
              <a:rPr lang="en-GB" sz="1800" dirty="0" smtClean="0"/>
              <a:t>– we don’t all have the same</a:t>
            </a:r>
          </a:p>
          <a:p>
            <a:pPr marL="685800" lvl="2"/>
            <a:endParaRPr lang="en-GB" sz="1800" b="1" dirty="0"/>
          </a:p>
          <a:p>
            <a:pPr marL="685800" lvl="2"/>
            <a:r>
              <a:rPr lang="en-GB" sz="1800" dirty="0" smtClean="0"/>
              <a:t>To take into account </a:t>
            </a:r>
            <a:r>
              <a:rPr lang="en-GB" sz="1800" b="1" dirty="0" smtClean="0"/>
              <a:t>information behaviour </a:t>
            </a:r>
            <a:r>
              <a:rPr lang="en-GB" sz="1800" dirty="0"/>
              <a:t>– theories and </a:t>
            </a:r>
            <a:r>
              <a:rPr lang="en-GB" sz="1800" dirty="0" smtClean="0"/>
              <a:t>practice</a:t>
            </a:r>
            <a:endParaRPr lang="en-GB" sz="1800" dirty="0"/>
          </a:p>
        </p:txBody>
      </p:sp>
      <p:sp>
        <p:nvSpPr>
          <p:cNvPr id="4"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16</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3587236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38" y="341678"/>
            <a:ext cx="5855432" cy="695325"/>
          </a:xfrm>
        </p:spPr>
        <p:txBody>
          <a:bodyPr/>
          <a:lstStyle/>
          <a:p>
            <a:r>
              <a:rPr lang="en-GB" sz="2400" dirty="0" smtClean="0"/>
              <a:t/>
            </a:r>
            <a:br>
              <a:rPr lang="en-GB" sz="2400" dirty="0" smtClean="0"/>
            </a:br>
            <a:r>
              <a:rPr lang="en-GB" sz="2400" dirty="0" smtClean="0"/>
              <a:t>Elements to be included in the Irving model</a:t>
            </a:r>
            <a:r>
              <a:rPr lang="en-GB" dirty="0" smtClean="0"/>
              <a:t/>
            </a:r>
            <a:br>
              <a:rPr lang="en-GB" dirty="0" smtClean="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8488660"/>
              </p:ext>
            </p:extLst>
          </p:nvPr>
        </p:nvGraphicFramePr>
        <p:xfrm>
          <a:off x="404690" y="1254369"/>
          <a:ext cx="8446233" cy="541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17</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826089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1548610" y="3702007"/>
            <a:ext cx="2639051" cy="2639051"/>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2345154" y="2345154"/>
                </a:moveTo>
                <a:cubicBezTo>
                  <a:pt x="1049961" y="2345154"/>
                  <a:pt x="0" y="1295193"/>
                  <a:pt x="0" y="0"/>
                </a:cubicBezTo>
                <a:lnTo>
                  <a:pt x="2345154" y="0"/>
                </a:lnTo>
                <a:lnTo>
                  <a:pt x="2345154" y="2345154"/>
                </a:lnTo>
                <a:close/>
              </a:path>
            </a:pathLst>
          </a:custGeom>
          <a:solidFill>
            <a:srgbClr val="00B050">
              <a:alpha val="80000"/>
            </a:srgb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112" tIns="78232" rIns="78232" bIns="765112" numCol="1" spcCol="1270" anchor="ctr" anchorCtr="0">
            <a:noAutofit/>
          </a:bodyPr>
          <a:lstStyle/>
          <a:p>
            <a:pPr lvl="0" algn="l" defTabSz="488950">
              <a:lnSpc>
                <a:spcPct val="90000"/>
              </a:lnSpc>
              <a:spcBef>
                <a:spcPct val="0"/>
              </a:spcBef>
              <a:spcAft>
                <a:spcPct val="35000"/>
              </a:spcAft>
            </a:pPr>
            <a:endParaRPr lang="en-GB" sz="900" dirty="0">
              <a:solidFill>
                <a:schemeClr val="tx1"/>
              </a:solidFill>
            </a:endParaRPr>
          </a:p>
        </p:txBody>
      </p:sp>
      <p:sp>
        <p:nvSpPr>
          <p:cNvPr id="8" name="Freeform 7"/>
          <p:cNvSpPr/>
          <p:nvPr/>
        </p:nvSpPr>
        <p:spPr>
          <a:xfrm>
            <a:off x="2392443" y="3696371"/>
            <a:ext cx="1759367" cy="1759368"/>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2345154" y="2345154"/>
                </a:moveTo>
                <a:cubicBezTo>
                  <a:pt x="1049961" y="2345154"/>
                  <a:pt x="0" y="1295193"/>
                  <a:pt x="0" y="0"/>
                </a:cubicBezTo>
                <a:lnTo>
                  <a:pt x="2345154" y="0"/>
                </a:lnTo>
                <a:lnTo>
                  <a:pt x="2345154" y="2345154"/>
                </a:lnTo>
                <a:close/>
              </a:path>
            </a:pathLst>
          </a:custGeom>
          <a:solidFill>
            <a:schemeClr val="bg1"/>
          </a:solidFill>
          <a:ln w="19050">
            <a:solidFill>
              <a:schemeClr val="tx1"/>
            </a:solidFill>
            <a:prstDash val="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112" tIns="78232" rIns="78232" bIns="765112" numCol="1" spcCol="1270" anchor="ctr" anchorCtr="0">
            <a:noAutofit/>
          </a:bodyPr>
          <a:lstStyle/>
          <a:p>
            <a:pPr defTabSz="488950">
              <a:lnSpc>
                <a:spcPct val="90000"/>
              </a:lnSpc>
              <a:spcAft>
                <a:spcPct val="35000"/>
              </a:spcAft>
            </a:pPr>
            <a:endParaRPr lang="en-GB" sz="900" dirty="0">
              <a:solidFill>
                <a:schemeClr val="bg1"/>
              </a:solidFill>
            </a:endParaRPr>
          </a:p>
        </p:txBody>
      </p:sp>
      <p:sp>
        <p:nvSpPr>
          <p:cNvPr id="13" name="Freeform 12"/>
          <p:cNvSpPr/>
          <p:nvPr/>
        </p:nvSpPr>
        <p:spPr>
          <a:xfrm>
            <a:off x="1519140" y="1057320"/>
            <a:ext cx="2639051" cy="2639051"/>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0" y="2345154"/>
                </a:moveTo>
                <a:cubicBezTo>
                  <a:pt x="0" y="1049961"/>
                  <a:pt x="1049961" y="0"/>
                  <a:pt x="2345154" y="0"/>
                </a:cubicBezTo>
                <a:lnTo>
                  <a:pt x="2345154" y="2345154"/>
                </a:lnTo>
                <a:lnTo>
                  <a:pt x="0" y="2345154"/>
                </a:lnTo>
                <a:close/>
              </a:path>
            </a:pathLst>
          </a:custGeom>
          <a:solidFill>
            <a:srgbClr val="7030A0">
              <a:alpha val="80000"/>
            </a:srgb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112" tIns="765112" rIns="78232" bIns="78232" numCol="1" spcCol="1270" anchor="t" anchorCtr="0">
            <a:noAutofit/>
          </a:bodyPr>
          <a:lstStyle/>
          <a:p>
            <a:pPr lvl="0" algn="ctr" defTabSz="488950">
              <a:lnSpc>
                <a:spcPct val="90000"/>
              </a:lnSpc>
              <a:spcBef>
                <a:spcPct val="0"/>
              </a:spcBef>
              <a:spcAft>
                <a:spcPct val="35000"/>
              </a:spcAft>
            </a:pPr>
            <a:endParaRPr lang="en-GB" sz="900" b="1" kern="1200" dirty="0">
              <a:solidFill>
                <a:schemeClr val="tx1"/>
              </a:solidFill>
            </a:endParaRPr>
          </a:p>
        </p:txBody>
      </p:sp>
      <p:sp>
        <p:nvSpPr>
          <p:cNvPr id="5" name="Freeform 4"/>
          <p:cNvSpPr/>
          <p:nvPr/>
        </p:nvSpPr>
        <p:spPr>
          <a:xfrm>
            <a:off x="2398824" y="1937003"/>
            <a:ext cx="1759367" cy="1759368"/>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0" y="2345154"/>
                </a:moveTo>
                <a:cubicBezTo>
                  <a:pt x="0" y="1049961"/>
                  <a:pt x="1049961" y="0"/>
                  <a:pt x="2345154" y="0"/>
                </a:cubicBezTo>
                <a:lnTo>
                  <a:pt x="2345154" y="2345154"/>
                </a:lnTo>
                <a:lnTo>
                  <a:pt x="0" y="2345154"/>
                </a:lnTo>
                <a:close/>
              </a:path>
            </a:pathLst>
          </a:custGeom>
          <a:solidFill>
            <a:schemeClr val="bg1"/>
          </a:solidFill>
          <a:ln w="19050">
            <a:solidFill>
              <a:schemeClr val="tx1"/>
            </a:solidFill>
            <a:prstDash val="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112" tIns="765112" rIns="78232" bIns="78232" numCol="1" spcCol="1270" anchor="ctr" anchorCtr="0">
            <a:noAutofit/>
          </a:bodyPr>
          <a:lstStyle/>
          <a:p>
            <a:pPr lvl="0" algn="ctr" defTabSz="488950">
              <a:lnSpc>
                <a:spcPct val="90000"/>
              </a:lnSpc>
              <a:spcBef>
                <a:spcPct val="0"/>
              </a:spcBef>
              <a:spcAft>
                <a:spcPct val="35000"/>
              </a:spcAft>
            </a:pPr>
            <a:r>
              <a:rPr lang="en-GB" sz="900" kern="1200" dirty="0" smtClean="0">
                <a:solidFill>
                  <a:schemeClr val="tx1"/>
                </a:solidFill>
              </a:rPr>
              <a:t>  </a:t>
            </a:r>
            <a:endParaRPr lang="en-GB" sz="900" kern="1200" dirty="0">
              <a:solidFill>
                <a:schemeClr val="tx1"/>
              </a:solidFill>
            </a:endParaRPr>
          </a:p>
        </p:txBody>
      </p:sp>
      <p:sp>
        <p:nvSpPr>
          <p:cNvPr id="15" name="Freeform 14"/>
          <p:cNvSpPr/>
          <p:nvPr/>
        </p:nvSpPr>
        <p:spPr>
          <a:xfrm>
            <a:off x="4177490" y="3709400"/>
            <a:ext cx="2639052" cy="2639053"/>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2345154" y="0"/>
                </a:moveTo>
                <a:cubicBezTo>
                  <a:pt x="2345154" y="1295193"/>
                  <a:pt x="1295193" y="2345154"/>
                  <a:pt x="0" y="2345154"/>
                </a:cubicBezTo>
                <a:lnTo>
                  <a:pt x="0" y="0"/>
                </a:lnTo>
                <a:lnTo>
                  <a:pt x="2345154" y="0"/>
                </a:lnTo>
                <a:close/>
              </a:path>
            </a:pathLst>
          </a:custGeom>
          <a:solidFill>
            <a:srgbClr val="00B050">
              <a:alpha val="8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3" rIns="765113" bIns="765112" numCol="1" spcCol="1270" anchor="t" anchorCtr="0">
            <a:noAutofit/>
          </a:bodyPr>
          <a:lstStyle/>
          <a:p>
            <a:pPr lvl="0" algn="ctr" defTabSz="488950">
              <a:lnSpc>
                <a:spcPct val="90000"/>
              </a:lnSpc>
              <a:spcBef>
                <a:spcPct val="0"/>
              </a:spcBef>
              <a:spcAft>
                <a:spcPct val="35000"/>
              </a:spcAft>
            </a:pPr>
            <a:endParaRPr lang="en-GB" sz="900" b="1" kern="1200" dirty="0">
              <a:solidFill>
                <a:srgbClr val="00B050"/>
              </a:solidFill>
            </a:endParaRPr>
          </a:p>
        </p:txBody>
      </p:sp>
      <p:sp>
        <p:nvSpPr>
          <p:cNvPr id="14" name="Freeform 13"/>
          <p:cNvSpPr/>
          <p:nvPr/>
        </p:nvSpPr>
        <p:spPr>
          <a:xfrm>
            <a:off x="4187661" y="1057320"/>
            <a:ext cx="2639051" cy="2639051"/>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0" y="0"/>
                </a:moveTo>
                <a:cubicBezTo>
                  <a:pt x="1295193" y="0"/>
                  <a:pt x="2345154" y="1049961"/>
                  <a:pt x="2345154" y="2345154"/>
                </a:cubicBezTo>
                <a:lnTo>
                  <a:pt x="0" y="2345154"/>
                </a:lnTo>
                <a:lnTo>
                  <a:pt x="0" y="0"/>
                </a:lnTo>
                <a:close/>
              </a:path>
            </a:pathLst>
          </a:custGeom>
          <a:solidFill>
            <a:srgbClr val="0070C0">
              <a:alpha val="80000"/>
            </a:srgb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65112" rIns="765112" bIns="78232" numCol="1" spcCol="1270" anchor="t" anchorCtr="0">
            <a:noAutofit/>
          </a:bodyPr>
          <a:lstStyle/>
          <a:p>
            <a:pPr marL="171450" lvl="0" indent="-171450" algn="l" defTabSz="488950">
              <a:lnSpc>
                <a:spcPct val="90000"/>
              </a:lnSpc>
              <a:spcBef>
                <a:spcPct val="0"/>
              </a:spcBef>
              <a:spcAft>
                <a:spcPct val="35000"/>
              </a:spcAft>
              <a:buFont typeface="Arial" panose="020B0604020202020204" pitchFamily="34" charset="0"/>
              <a:buChar char="•"/>
            </a:pPr>
            <a:endParaRPr lang="en-GB" sz="900" dirty="0">
              <a:solidFill>
                <a:schemeClr val="tx1"/>
              </a:solidFill>
            </a:endParaRPr>
          </a:p>
        </p:txBody>
      </p:sp>
      <p:sp>
        <p:nvSpPr>
          <p:cNvPr id="23" name="Rounded Rectangle 22"/>
          <p:cNvSpPr/>
          <p:nvPr/>
        </p:nvSpPr>
        <p:spPr>
          <a:xfrm>
            <a:off x="4039494" y="1211722"/>
            <a:ext cx="1864011" cy="2426938"/>
          </a:xfrm>
          <a:prstGeom prst="roundRect">
            <a:avLst>
              <a:gd name="adj" fmla="val 10000"/>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20"/>
          <p:cNvSpPr/>
          <p:nvPr/>
        </p:nvSpPr>
        <p:spPr>
          <a:xfrm>
            <a:off x="2077223" y="1855739"/>
            <a:ext cx="1262233" cy="1501195"/>
          </a:xfrm>
          <a:prstGeom prst="roundRect">
            <a:avLst>
              <a:gd name="adj" fmla="val 10000"/>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4167148" y="1937003"/>
            <a:ext cx="1759367" cy="1759368"/>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0" y="0"/>
                </a:moveTo>
                <a:cubicBezTo>
                  <a:pt x="1295193" y="0"/>
                  <a:pt x="2345154" y="1049961"/>
                  <a:pt x="2345154" y="2345154"/>
                </a:cubicBezTo>
                <a:lnTo>
                  <a:pt x="0" y="2345154"/>
                </a:lnTo>
                <a:lnTo>
                  <a:pt x="0" y="0"/>
                </a:lnTo>
                <a:close/>
              </a:path>
            </a:pathLst>
          </a:custGeom>
          <a:solidFill>
            <a:schemeClr val="bg1"/>
          </a:solidFill>
          <a:ln w="19050">
            <a:solidFill>
              <a:schemeClr val="tx1"/>
            </a:solidFill>
            <a:prstDash val="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65112" rIns="765112" bIns="78232" numCol="1" spcCol="1270" anchor="ctr" anchorCtr="0">
            <a:noAutofit/>
          </a:bodyPr>
          <a:lstStyle/>
          <a:p>
            <a:pPr lvl="0" algn="l" defTabSz="488950">
              <a:lnSpc>
                <a:spcPct val="90000"/>
              </a:lnSpc>
              <a:spcBef>
                <a:spcPct val="0"/>
              </a:spcBef>
              <a:spcAft>
                <a:spcPct val="35000"/>
              </a:spcAft>
            </a:pPr>
            <a:endParaRPr lang="en-GB" sz="900" dirty="0">
              <a:solidFill>
                <a:schemeClr val="bg1"/>
              </a:solidFill>
            </a:endParaRPr>
          </a:p>
        </p:txBody>
      </p:sp>
      <p:sp>
        <p:nvSpPr>
          <p:cNvPr id="31" name="TextBox 30"/>
          <p:cNvSpPr txBox="1"/>
          <p:nvPr/>
        </p:nvSpPr>
        <p:spPr>
          <a:xfrm>
            <a:off x="6826712" y="1525931"/>
            <a:ext cx="1766742" cy="461665"/>
          </a:xfrm>
          <a:prstGeom prst="rect">
            <a:avLst/>
          </a:prstGeom>
          <a:noFill/>
        </p:spPr>
        <p:txBody>
          <a:bodyPr wrap="square" rtlCol="0">
            <a:spAutoFit/>
          </a:bodyPr>
          <a:lstStyle/>
          <a:p>
            <a:r>
              <a:rPr lang="en-GB" sz="2400" b="1" dirty="0" smtClean="0">
                <a:solidFill>
                  <a:srgbClr val="0070C0"/>
                </a:solidFill>
              </a:rPr>
              <a:t>Workplace</a:t>
            </a:r>
            <a:endParaRPr lang="en-GB" sz="2400" b="1" dirty="0">
              <a:solidFill>
                <a:srgbClr val="0070C0"/>
              </a:solidFill>
            </a:endParaRPr>
          </a:p>
        </p:txBody>
      </p:sp>
      <p:sp>
        <p:nvSpPr>
          <p:cNvPr id="32" name="TextBox 31"/>
          <p:cNvSpPr txBox="1"/>
          <p:nvPr/>
        </p:nvSpPr>
        <p:spPr>
          <a:xfrm>
            <a:off x="6846976" y="5106506"/>
            <a:ext cx="1130957" cy="523220"/>
          </a:xfrm>
          <a:prstGeom prst="rect">
            <a:avLst/>
          </a:prstGeom>
          <a:noFill/>
          <a:ln>
            <a:noFill/>
          </a:ln>
        </p:spPr>
        <p:txBody>
          <a:bodyPr wrap="square" rtlCol="0">
            <a:spAutoFit/>
          </a:bodyPr>
          <a:lstStyle/>
          <a:p>
            <a:r>
              <a:rPr lang="en-GB" sz="2800" b="1" dirty="0" smtClean="0">
                <a:solidFill>
                  <a:srgbClr val="00B050"/>
                </a:solidFill>
              </a:rPr>
              <a:t>Life</a:t>
            </a:r>
            <a:endParaRPr lang="en-GB" sz="2800" b="1" dirty="0">
              <a:solidFill>
                <a:srgbClr val="00B050"/>
              </a:solidFill>
            </a:endParaRPr>
          </a:p>
        </p:txBody>
      </p:sp>
      <p:sp>
        <p:nvSpPr>
          <p:cNvPr id="38" name="TextBox 37"/>
          <p:cNvSpPr txBox="1"/>
          <p:nvPr/>
        </p:nvSpPr>
        <p:spPr>
          <a:xfrm>
            <a:off x="275303" y="186813"/>
            <a:ext cx="6184491" cy="461665"/>
          </a:xfrm>
          <a:prstGeom prst="rect">
            <a:avLst/>
          </a:prstGeom>
          <a:noFill/>
        </p:spPr>
        <p:txBody>
          <a:bodyPr wrap="square" rtlCol="0">
            <a:spAutoFit/>
          </a:bodyPr>
          <a:lstStyle/>
          <a:p>
            <a:r>
              <a:rPr lang="en-GB" sz="2400" b="1" dirty="0" smtClean="0"/>
              <a:t>Prototype model: work in progress</a:t>
            </a:r>
          </a:p>
        </p:txBody>
      </p:sp>
      <p:sp>
        <p:nvSpPr>
          <p:cNvPr id="39" name="TextBox 38"/>
          <p:cNvSpPr txBox="1"/>
          <p:nvPr/>
        </p:nvSpPr>
        <p:spPr>
          <a:xfrm>
            <a:off x="4409464" y="2811798"/>
            <a:ext cx="1529652" cy="523220"/>
          </a:xfrm>
          <a:prstGeom prst="rect">
            <a:avLst/>
          </a:prstGeom>
          <a:noFill/>
        </p:spPr>
        <p:txBody>
          <a:bodyPr wrap="square" rtlCol="0">
            <a:spAutoFit/>
          </a:bodyPr>
          <a:lstStyle/>
          <a:p>
            <a:r>
              <a:rPr lang="en-GB" sz="1400" b="1" dirty="0" smtClean="0"/>
              <a:t>Knowledge &amp; experience</a:t>
            </a:r>
            <a:endParaRPr lang="en-GB" sz="1400" b="1" dirty="0"/>
          </a:p>
        </p:txBody>
      </p:sp>
      <p:sp>
        <p:nvSpPr>
          <p:cNvPr id="42" name="TextBox 41"/>
          <p:cNvSpPr txBox="1"/>
          <p:nvPr/>
        </p:nvSpPr>
        <p:spPr>
          <a:xfrm>
            <a:off x="2780092" y="4176489"/>
            <a:ext cx="1451315" cy="738664"/>
          </a:xfrm>
          <a:prstGeom prst="rect">
            <a:avLst/>
          </a:prstGeom>
          <a:noFill/>
        </p:spPr>
        <p:txBody>
          <a:bodyPr wrap="square" rtlCol="0">
            <a:spAutoFit/>
          </a:bodyPr>
          <a:lstStyle/>
          <a:p>
            <a:r>
              <a:rPr lang="en-GB" sz="1400" b="1" dirty="0" smtClean="0"/>
              <a:t>Literacies: skills &amp; capabilities</a:t>
            </a:r>
            <a:endParaRPr lang="en-GB" sz="1400" b="1" dirty="0"/>
          </a:p>
        </p:txBody>
      </p:sp>
      <p:sp>
        <p:nvSpPr>
          <p:cNvPr id="46" name="TextBox 45"/>
          <p:cNvSpPr txBox="1"/>
          <p:nvPr/>
        </p:nvSpPr>
        <p:spPr>
          <a:xfrm>
            <a:off x="2657002" y="2811798"/>
            <a:ext cx="1384114" cy="523220"/>
          </a:xfrm>
          <a:prstGeom prst="rect">
            <a:avLst/>
          </a:prstGeom>
          <a:noFill/>
          <a:ln>
            <a:noFill/>
            <a:prstDash val="sysDot"/>
          </a:ln>
        </p:spPr>
        <p:txBody>
          <a:bodyPr wrap="square" rtlCol="0">
            <a:spAutoFit/>
          </a:bodyPr>
          <a:lstStyle/>
          <a:p>
            <a:r>
              <a:rPr lang="en-GB" sz="1400" b="1" dirty="0" smtClean="0"/>
              <a:t>Information resources</a:t>
            </a:r>
            <a:endParaRPr lang="en-GB" sz="1400" b="1" dirty="0"/>
          </a:p>
        </p:txBody>
      </p:sp>
      <p:sp>
        <p:nvSpPr>
          <p:cNvPr id="51" name="Rounded Rectangle 6"/>
          <p:cNvSpPr/>
          <p:nvPr/>
        </p:nvSpPr>
        <p:spPr>
          <a:xfrm>
            <a:off x="6946915" y="3560409"/>
            <a:ext cx="923266" cy="283195"/>
          </a:xfrm>
          <a:prstGeom prst="rect">
            <a:avLst/>
          </a:prstGeom>
          <a:ln>
            <a:solidFill>
              <a:schemeClr val="accent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defTabSz="488950">
              <a:lnSpc>
                <a:spcPct val="90000"/>
              </a:lnSpc>
              <a:spcAft>
                <a:spcPct val="35000"/>
              </a:spcAft>
            </a:pPr>
            <a:r>
              <a:rPr lang="en-GB" sz="900" b="1" dirty="0" smtClean="0">
                <a:solidFill>
                  <a:schemeClr val="tx1"/>
                </a:solidFill>
              </a:rPr>
              <a:t>Aid transition</a:t>
            </a:r>
            <a:endParaRPr lang="en-GB" sz="900" b="1" dirty="0" smtClean="0">
              <a:solidFill>
                <a:schemeClr val="tx1"/>
              </a:solidFill>
              <a:ea typeface="Times New Roman" panose="02020603050405020304" pitchFamily="18" charset="0"/>
            </a:endParaRPr>
          </a:p>
          <a:p>
            <a:pPr lvl="0" defTabSz="488950">
              <a:lnSpc>
                <a:spcPct val="90000"/>
              </a:lnSpc>
              <a:spcAft>
                <a:spcPct val="35000"/>
              </a:spcAft>
            </a:pPr>
            <a:endParaRPr lang="en-GB" sz="900" dirty="0">
              <a:solidFill>
                <a:schemeClr val="tx1"/>
              </a:solidFill>
            </a:endParaRPr>
          </a:p>
          <a:p>
            <a:pPr defTabSz="488950">
              <a:lnSpc>
                <a:spcPct val="90000"/>
              </a:lnSpc>
              <a:spcAft>
                <a:spcPct val="35000"/>
              </a:spcAft>
            </a:pPr>
            <a:r>
              <a:rPr lang="en-GB" sz="900" dirty="0" smtClean="0">
                <a:solidFill>
                  <a:schemeClr val="tx1"/>
                </a:solidFill>
                <a:latin typeface="+mj-lt"/>
              </a:rPr>
              <a:t> </a:t>
            </a:r>
            <a:endParaRPr lang="en-GB" sz="900" dirty="0">
              <a:solidFill>
                <a:schemeClr val="tx1"/>
              </a:solidFill>
              <a:latin typeface="+mj-lt"/>
            </a:endParaRPr>
          </a:p>
        </p:txBody>
      </p:sp>
      <p:sp>
        <p:nvSpPr>
          <p:cNvPr id="12" name="Chevron 11"/>
          <p:cNvSpPr/>
          <p:nvPr/>
        </p:nvSpPr>
        <p:spPr>
          <a:xfrm rot="5400000">
            <a:off x="6111220" y="3467083"/>
            <a:ext cx="484632" cy="484632"/>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Chevron 56"/>
          <p:cNvSpPr/>
          <p:nvPr/>
        </p:nvSpPr>
        <p:spPr>
          <a:xfrm>
            <a:off x="3924832" y="1285702"/>
            <a:ext cx="484632" cy="484632"/>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Chevron 57"/>
          <p:cNvSpPr/>
          <p:nvPr/>
        </p:nvSpPr>
        <p:spPr>
          <a:xfrm rot="16200000">
            <a:off x="1732213" y="3485483"/>
            <a:ext cx="484632" cy="484632"/>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Rounded Rectangle 6"/>
          <p:cNvSpPr/>
          <p:nvPr/>
        </p:nvSpPr>
        <p:spPr>
          <a:xfrm>
            <a:off x="3681657" y="764658"/>
            <a:ext cx="923266" cy="283195"/>
          </a:xfrm>
          <a:prstGeom prst="rect">
            <a:avLst/>
          </a:prstGeom>
          <a:ln>
            <a:solidFill>
              <a:schemeClr val="accent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defTabSz="488950">
              <a:lnSpc>
                <a:spcPct val="90000"/>
              </a:lnSpc>
              <a:spcAft>
                <a:spcPct val="35000"/>
              </a:spcAft>
            </a:pPr>
            <a:r>
              <a:rPr lang="en-GB" sz="900" b="1" dirty="0" smtClean="0">
                <a:solidFill>
                  <a:schemeClr val="tx1"/>
                </a:solidFill>
              </a:rPr>
              <a:t>Aid transition</a:t>
            </a:r>
            <a:endParaRPr lang="en-GB" sz="900" b="1" dirty="0" smtClean="0">
              <a:solidFill>
                <a:schemeClr val="tx1"/>
              </a:solidFill>
              <a:ea typeface="Times New Roman" panose="02020603050405020304" pitchFamily="18" charset="0"/>
            </a:endParaRPr>
          </a:p>
          <a:p>
            <a:pPr lvl="0" defTabSz="488950">
              <a:lnSpc>
                <a:spcPct val="90000"/>
              </a:lnSpc>
              <a:spcAft>
                <a:spcPct val="35000"/>
              </a:spcAft>
            </a:pPr>
            <a:endParaRPr lang="en-GB" sz="900" dirty="0">
              <a:solidFill>
                <a:schemeClr val="tx1"/>
              </a:solidFill>
            </a:endParaRPr>
          </a:p>
          <a:p>
            <a:pPr defTabSz="488950">
              <a:lnSpc>
                <a:spcPct val="90000"/>
              </a:lnSpc>
              <a:spcAft>
                <a:spcPct val="35000"/>
              </a:spcAft>
            </a:pPr>
            <a:r>
              <a:rPr lang="en-GB" sz="900" dirty="0" smtClean="0">
                <a:solidFill>
                  <a:schemeClr val="tx1"/>
                </a:solidFill>
                <a:latin typeface="+mj-lt"/>
              </a:rPr>
              <a:t> </a:t>
            </a:r>
            <a:endParaRPr lang="en-GB" sz="900" dirty="0">
              <a:solidFill>
                <a:schemeClr val="tx1"/>
              </a:solidFill>
              <a:latin typeface="+mj-lt"/>
            </a:endParaRPr>
          </a:p>
        </p:txBody>
      </p:sp>
      <p:sp>
        <p:nvSpPr>
          <p:cNvPr id="62" name="Rounded Rectangle 6"/>
          <p:cNvSpPr/>
          <p:nvPr/>
        </p:nvSpPr>
        <p:spPr>
          <a:xfrm>
            <a:off x="581813" y="3568079"/>
            <a:ext cx="923266" cy="283195"/>
          </a:xfrm>
          <a:prstGeom prst="rect">
            <a:avLst/>
          </a:prstGeom>
          <a:ln>
            <a:solidFill>
              <a:schemeClr val="accent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defTabSz="488950">
              <a:lnSpc>
                <a:spcPct val="90000"/>
              </a:lnSpc>
              <a:spcAft>
                <a:spcPct val="35000"/>
              </a:spcAft>
            </a:pPr>
            <a:r>
              <a:rPr lang="en-GB" sz="900" b="1" dirty="0" smtClean="0">
                <a:solidFill>
                  <a:schemeClr val="tx1"/>
                </a:solidFill>
              </a:rPr>
              <a:t>Aid transition</a:t>
            </a:r>
            <a:endParaRPr lang="en-GB" sz="900" b="1" dirty="0" smtClean="0">
              <a:solidFill>
                <a:schemeClr val="tx1"/>
              </a:solidFill>
              <a:ea typeface="Times New Roman" panose="02020603050405020304" pitchFamily="18" charset="0"/>
            </a:endParaRPr>
          </a:p>
          <a:p>
            <a:pPr lvl="0" defTabSz="488950">
              <a:lnSpc>
                <a:spcPct val="90000"/>
              </a:lnSpc>
              <a:spcAft>
                <a:spcPct val="35000"/>
              </a:spcAft>
            </a:pPr>
            <a:endParaRPr lang="en-GB" sz="900" dirty="0">
              <a:solidFill>
                <a:schemeClr val="tx1"/>
              </a:solidFill>
            </a:endParaRPr>
          </a:p>
          <a:p>
            <a:pPr defTabSz="488950">
              <a:lnSpc>
                <a:spcPct val="90000"/>
              </a:lnSpc>
              <a:spcAft>
                <a:spcPct val="35000"/>
              </a:spcAft>
            </a:pPr>
            <a:r>
              <a:rPr lang="en-GB" sz="900" dirty="0" smtClean="0">
                <a:solidFill>
                  <a:schemeClr val="tx1"/>
                </a:solidFill>
                <a:latin typeface="+mj-lt"/>
              </a:rPr>
              <a:t> </a:t>
            </a:r>
            <a:endParaRPr lang="en-GB" sz="900" dirty="0">
              <a:solidFill>
                <a:schemeClr val="tx1"/>
              </a:solidFill>
              <a:latin typeface="+mj-lt"/>
            </a:endParaRPr>
          </a:p>
        </p:txBody>
      </p:sp>
      <p:sp>
        <p:nvSpPr>
          <p:cNvPr id="63" name="TextBox 62"/>
          <p:cNvSpPr txBox="1"/>
          <p:nvPr/>
        </p:nvSpPr>
        <p:spPr>
          <a:xfrm>
            <a:off x="263980" y="1475338"/>
            <a:ext cx="1813243" cy="461665"/>
          </a:xfrm>
          <a:prstGeom prst="rect">
            <a:avLst/>
          </a:prstGeom>
          <a:noFill/>
        </p:spPr>
        <p:txBody>
          <a:bodyPr wrap="square" rtlCol="0">
            <a:spAutoFit/>
          </a:bodyPr>
          <a:lstStyle/>
          <a:p>
            <a:pPr algn="r"/>
            <a:r>
              <a:rPr lang="en-GB" sz="2400" b="1" dirty="0" smtClean="0">
                <a:solidFill>
                  <a:srgbClr val="7030A0"/>
                </a:solidFill>
              </a:rPr>
              <a:t>Education</a:t>
            </a:r>
            <a:endParaRPr lang="en-GB" sz="2400" b="1" dirty="0">
              <a:solidFill>
                <a:srgbClr val="7030A0"/>
              </a:solidFill>
            </a:endParaRPr>
          </a:p>
        </p:txBody>
      </p:sp>
      <p:sp>
        <p:nvSpPr>
          <p:cNvPr id="65" name="Freeform 64"/>
          <p:cNvSpPr/>
          <p:nvPr/>
        </p:nvSpPr>
        <p:spPr>
          <a:xfrm rot="16200000">
            <a:off x="4151812" y="3702005"/>
            <a:ext cx="1759367" cy="1759368"/>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2345154" y="2345154"/>
                </a:moveTo>
                <a:cubicBezTo>
                  <a:pt x="1049961" y="2345154"/>
                  <a:pt x="0" y="1295193"/>
                  <a:pt x="0" y="0"/>
                </a:cubicBezTo>
                <a:lnTo>
                  <a:pt x="2345154" y="0"/>
                </a:lnTo>
                <a:lnTo>
                  <a:pt x="2345154" y="2345154"/>
                </a:lnTo>
                <a:close/>
              </a:path>
            </a:pathLst>
          </a:custGeom>
          <a:solidFill>
            <a:schemeClr val="bg1"/>
          </a:solidFill>
          <a:ln w="19050">
            <a:solidFill>
              <a:schemeClr val="tx1"/>
            </a:solidFill>
            <a:prstDash val="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112" tIns="78232" rIns="78232" bIns="765112" numCol="1" spcCol="1270" anchor="ctr" anchorCtr="0">
            <a:noAutofit/>
          </a:bodyPr>
          <a:lstStyle/>
          <a:p>
            <a:pPr defTabSz="488950">
              <a:lnSpc>
                <a:spcPct val="90000"/>
              </a:lnSpc>
              <a:spcAft>
                <a:spcPct val="35000"/>
              </a:spcAft>
            </a:pPr>
            <a:endParaRPr lang="en-GB" sz="900" dirty="0">
              <a:solidFill>
                <a:schemeClr val="bg1"/>
              </a:solidFill>
            </a:endParaRPr>
          </a:p>
        </p:txBody>
      </p:sp>
      <p:sp>
        <p:nvSpPr>
          <p:cNvPr id="66" name="TextBox 65"/>
          <p:cNvSpPr txBox="1"/>
          <p:nvPr/>
        </p:nvSpPr>
        <p:spPr>
          <a:xfrm>
            <a:off x="4363511" y="4168487"/>
            <a:ext cx="1529652" cy="523220"/>
          </a:xfrm>
          <a:prstGeom prst="rect">
            <a:avLst/>
          </a:prstGeom>
          <a:noFill/>
        </p:spPr>
        <p:txBody>
          <a:bodyPr wrap="square" rtlCol="0">
            <a:spAutoFit/>
          </a:bodyPr>
          <a:lstStyle/>
          <a:p>
            <a:r>
              <a:rPr lang="en-GB" sz="1400" b="1" dirty="0" smtClean="0"/>
              <a:t>Information behaviour</a:t>
            </a:r>
            <a:endParaRPr lang="en-GB" sz="1400" b="1" dirty="0"/>
          </a:p>
        </p:txBody>
      </p:sp>
      <p:sp>
        <p:nvSpPr>
          <p:cNvPr id="49" name="Rounded Rectangle 6"/>
          <p:cNvSpPr/>
          <p:nvPr/>
        </p:nvSpPr>
        <p:spPr>
          <a:xfrm>
            <a:off x="2799729" y="3359821"/>
            <a:ext cx="2716924" cy="441603"/>
          </a:xfrm>
          <a:prstGeom prst="rect">
            <a:avLst/>
          </a:prstGeom>
          <a:ln w="28575">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algn="ctr" defTabSz="488950">
              <a:lnSpc>
                <a:spcPct val="90000"/>
              </a:lnSpc>
              <a:spcAft>
                <a:spcPct val="35000"/>
              </a:spcAft>
            </a:pPr>
            <a:r>
              <a:rPr lang="en-GB" sz="2400" b="1" dirty="0" smtClean="0">
                <a:solidFill>
                  <a:schemeClr val="tx1"/>
                </a:solidFill>
              </a:rPr>
              <a:t>Lifelong learning</a:t>
            </a:r>
            <a:endParaRPr lang="en-GB" sz="2400" b="1" dirty="0">
              <a:solidFill>
                <a:schemeClr val="tx1"/>
              </a:solidFill>
            </a:endParaRPr>
          </a:p>
          <a:p>
            <a:pPr lvl="0" algn="ctr" defTabSz="488950">
              <a:lnSpc>
                <a:spcPct val="90000"/>
              </a:lnSpc>
              <a:spcAft>
                <a:spcPct val="35000"/>
              </a:spcAft>
            </a:pPr>
            <a:endParaRPr lang="en-GB" sz="900" dirty="0">
              <a:solidFill>
                <a:schemeClr val="tx1"/>
              </a:solidFill>
            </a:endParaRPr>
          </a:p>
          <a:p>
            <a:pPr algn="ctr" defTabSz="488950">
              <a:lnSpc>
                <a:spcPct val="90000"/>
              </a:lnSpc>
              <a:spcAft>
                <a:spcPct val="35000"/>
              </a:spcAft>
            </a:pPr>
            <a:r>
              <a:rPr lang="en-GB" sz="900" dirty="0" smtClean="0">
                <a:solidFill>
                  <a:schemeClr val="tx1"/>
                </a:solidFill>
                <a:latin typeface="+mj-lt"/>
              </a:rPr>
              <a:t> </a:t>
            </a:r>
            <a:endParaRPr lang="en-GB" sz="900" dirty="0">
              <a:solidFill>
                <a:schemeClr val="tx1"/>
              </a:solidFill>
              <a:latin typeface="+mj-lt"/>
            </a:endParaRPr>
          </a:p>
        </p:txBody>
      </p:sp>
      <p:sp>
        <p:nvSpPr>
          <p:cNvPr id="68" name="Circular Arrow 67"/>
          <p:cNvSpPr/>
          <p:nvPr/>
        </p:nvSpPr>
        <p:spPr>
          <a:xfrm>
            <a:off x="3707176" y="3023711"/>
            <a:ext cx="809701" cy="704088"/>
          </a:xfrm>
          <a:prstGeom prst="circularArrow">
            <a:avLst/>
          </a:prstGeom>
          <a:solidFill>
            <a:schemeClr val="tx1"/>
          </a:solidFill>
          <a:ln>
            <a:solidFill>
              <a:schemeClr val="accent1"/>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9" name="Circular Arrow 68"/>
          <p:cNvSpPr/>
          <p:nvPr/>
        </p:nvSpPr>
        <p:spPr>
          <a:xfrm rot="10800000">
            <a:off x="3753340" y="3459719"/>
            <a:ext cx="809701" cy="704088"/>
          </a:xfrm>
          <a:prstGeom prst="circularArrow">
            <a:avLst/>
          </a:prstGeom>
          <a:solidFill>
            <a:schemeClr val="tx1"/>
          </a:solidFill>
          <a:ln>
            <a:solidFill>
              <a:schemeClr val="accent1"/>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9"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18</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
        <p:nvSpPr>
          <p:cNvPr id="30" name="Rounded Rectangle 6"/>
          <p:cNvSpPr/>
          <p:nvPr/>
        </p:nvSpPr>
        <p:spPr>
          <a:xfrm>
            <a:off x="2612440" y="6378296"/>
            <a:ext cx="3061700" cy="441603"/>
          </a:xfrm>
          <a:prstGeom prst="rect">
            <a:avLst/>
          </a:prstGeom>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algn="ctr" defTabSz="488950">
              <a:lnSpc>
                <a:spcPct val="90000"/>
              </a:lnSpc>
              <a:spcAft>
                <a:spcPct val="35000"/>
              </a:spcAft>
            </a:pPr>
            <a:r>
              <a:rPr lang="en-GB" sz="2400" b="1" dirty="0" smtClean="0">
                <a:solidFill>
                  <a:schemeClr val="tx1"/>
                </a:solidFill>
              </a:rPr>
              <a:t>Policy formation</a:t>
            </a:r>
            <a:endParaRPr lang="en-GB" sz="2400" b="1" dirty="0">
              <a:solidFill>
                <a:schemeClr val="tx1"/>
              </a:solidFill>
            </a:endParaRPr>
          </a:p>
          <a:p>
            <a:pPr lvl="0" algn="ctr" defTabSz="488950">
              <a:lnSpc>
                <a:spcPct val="90000"/>
              </a:lnSpc>
              <a:spcAft>
                <a:spcPct val="35000"/>
              </a:spcAft>
            </a:pPr>
            <a:endParaRPr lang="en-GB" sz="900" dirty="0">
              <a:solidFill>
                <a:schemeClr val="tx1"/>
              </a:solidFill>
            </a:endParaRPr>
          </a:p>
          <a:p>
            <a:pPr algn="ctr" defTabSz="488950">
              <a:lnSpc>
                <a:spcPct val="90000"/>
              </a:lnSpc>
              <a:spcAft>
                <a:spcPct val="35000"/>
              </a:spcAft>
            </a:pPr>
            <a:r>
              <a:rPr lang="en-GB" sz="900" dirty="0" smtClean="0">
                <a:solidFill>
                  <a:schemeClr val="tx1"/>
                </a:solidFill>
                <a:latin typeface="+mj-lt"/>
              </a:rPr>
              <a:t> </a:t>
            </a:r>
            <a:endParaRPr lang="en-GB" sz="900" dirty="0">
              <a:solidFill>
                <a:schemeClr val="tx1"/>
              </a:solidFill>
              <a:latin typeface="+mj-lt"/>
            </a:endParaRPr>
          </a:p>
        </p:txBody>
      </p:sp>
      <p:sp>
        <p:nvSpPr>
          <p:cNvPr id="2" name="Left-Up Arrow 1"/>
          <p:cNvSpPr/>
          <p:nvPr/>
        </p:nvSpPr>
        <p:spPr>
          <a:xfrm rot="2562274">
            <a:off x="3718096" y="1897198"/>
            <a:ext cx="850392" cy="850392"/>
          </a:xfrm>
          <a:prstGeom prst="lef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2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0" grpId="0" animBg="1"/>
      <p:bldP spid="62" grpId="0" animBg="1"/>
      <p:bldP spid="49" grpId="0"/>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356" y="289526"/>
            <a:ext cx="6035871" cy="695325"/>
          </a:xfrm>
        </p:spPr>
        <p:txBody>
          <a:bodyPr/>
          <a:lstStyle/>
          <a:p>
            <a:pPr algn="ctr"/>
            <a:r>
              <a:rPr lang="en-GB" sz="2400" dirty="0" smtClean="0"/>
              <a:t>References</a:t>
            </a:r>
            <a:endParaRPr lang="en-GB" sz="2400" dirty="0"/>
          </a:p>
        </p:txBody>
      </p:sp>
      <p:sp>
        <p:nvSpPr>
          <p:cNvPr id="3" name="Content Placeholder 2"/>
          <p:cNvSpPr>
            <a:spLocks noGrp="1"/>
          </p:cNvSpPr>
          <p:nvPr>
            <p:ph idx="1"/>
          </p:nvPr>
        </p:nvSpPr>
        <p:spPr>
          <a:xfrm>
            <a:off x="393209" y="1143783"/>
            <a:ext cx="8448674" cy="5247590"/>
          </a:xfrm>
        </p:spPr>
        <p:txBody>
          <a:bodyPr/>
          <a:lstStyle/>
          <a:p>
            <a:r>
              <a:rPr lang="en-GB" sz="1200" dirty="0"/>
              <a:t>American Library Association (1998) A Progress Report on Information Literacy: An Update on the American Library Association Presidential Committee on Information Literacy: Final Report. American Library Association, Chicago. Retrieved June 19, 2015 from </a:t>
            </a:r>
            <a:r>
              <a:rPr lang="en-GB" sz="1200" dirty="0" smtClean="0">
                <a:hlinkClick r:id="rId3"/>
              </a:rPr>
              <a:t>http</a:t>
            </a:r>
            <a:r>
              <a:rPr lang="en-GB" sz="1200" dirty="0">
                <a:hlinkClick r:id="rId3"/>
              </a:rPr>
              <a:t>://</a:t>
            </a:r>
            <a:r>
              <a:rPr lang="en-GB" sz="1200" dirty="0" smtClean="0">
                <a:hlinkClick r:id="rId3"/>
              </a:rPr>
              <a:t>www.ala.org/acrl/publications/whitepapers/progressreport</a:t>
            </a:r>
            <a:r>
              <a:rPr lang="en-GB" sz="1200" dirty="0" smtClean="0"/>
              <a:t> </a:t>
            </a:r>
          </a:p>
          <a:p>
            <a:r>
              <a:rPr lang="en-GB" sz="1200" dirty="0" smtClean="0"/>
              <a:t>Arthur</a:t>
            </a:r>
            <a:r>
              <a:rPr lang="en-GB" sz="1200" dirty="0"/>
              <a:t>, R., Stewart, C. and Irving, C.  (2005). Bite-sized learning for all Scottish citizens, </a:t>
            </a:r>
            <a:r>
              <a:rPr lang="en-GB" sz="1200" i="1" dirty="0"/>
              <a:t>Library + information update</a:t>
            </a:r>
            <a:r>
              <a:rPr lang="en-GB" sz="1200" dirty="0"/>
              <a:t>, 4 (1-2</a:t>
            </a:r>
            <a:r>
              <a:rPr lang="en-GB" sz="1200" dirty="0" smtClean="0"/>
              <a:t>), 22-25</a:t>
            </a:r>
            <a:r>
              <a:rPr lang="en-GB" sz="1200" dirty="0"/>
              <a:t>.</a:t>
            </a:r>
          </a:p>
          <a:p>
            <a:r>
              <a:rPr lang="en-GB" sz="1200" dirty="0"/>
              <a:t>Armstrong, C., Abell, A., Boden, D., Town, S., Webber, S. and Wooley, M.  (2005). Defining information literacy for the UK, </a:t>
            </a:r>
            <a:r>
              <a:rPr lang="en-GB" sz="1200" i="1" dirty="0"/>
              <a:t>Library + information update</a:t>
            </a:r>
            <a:r>
              <a:rPr lang="en-GB" sz="1200" dirty="0"/>
              <a:t>, 4 (1-2) </a:t>
            </a:r>
            <a:r>
              <a:rPr lang="en-GB" sz="1200" dirty="0" smtClean="0"/>
              <a:t>22-25</a:t>
            </a:r>
            <a:r>
              <a:rPr lang="en-GB" sz="1200" dirty="0"/>
              <a:t>.</a:t>
            </a:r>
          </a:p>
          <a:p>
            <a:r>
              <a:rPr lang="en-GB" sz="1200" dirty="0" smtClean="0"/>
              <a:t>Bent</a:t>
            </a:r>
            <a:r>
              <a:rPr lang="en-GB" sz="1200" dirty="0"/>
              <a:t>, M. &amp; Stubbings, R. (2011). </a:t>
            </a:r>
            <a:r>
              <a:rPr lang="en-GB" sz="1200" i="1" dirty="0"/>
              <a:t>The seven pillars of information literacy: the core model for higher education</a:t>
            </a:r>
            <a:r>
              <a:rPr lang="en-GB" sz="1200" dirty="0"/>
              <a:t>. Retrieved January 9, 2015 from </a:t>
            </a:r>
            <a:r>
              <a:rPr lang="en-GB" sz="1200" u="sng" dirty="0">
                <a:hlinkClick r:id="rId4"/>
              </a:rPr>
              <a:t>http://</a:t>
            </a:r>
            <a:r>
              <a:rPr lang="en-GB" sz="1200" u="sng" dirty="0" smtClean="0">
                <a:hlinkClick r:id="rId4"/>
              </a:rPr>
              <a:t>www.sconul.ac.uk/sites/default/files/documents/coremodel.pdf</a:t>
            </a:r>
            <a:endParaRPr lang="en-GB" sz="1200" u="sng" dirty="0" smtClean="0"/>
          </a:p>
          <a:p>
            <a:r>
              <a:rPr lang="en-GB" sz="1200" dirty="0"/>
              <a:t>Brettle, </a:t>
            </a:r>
            <a:r>
              <a:rPr lang="en-GB" sz="1200" dirty="0" smtClean="0"/>
              <a:t>A. (</a:t>
            </a:r>
            <a:r>
              <a:rPr lang="en-GB" sz="1200" dirty="0"/>
              <a:t>2003</a:t>
            </a:r>
            <a:r>
              <a:rPr lang="en-GB" sz="1200" dirty="0" smtClean="0"/>
              <a:t>). </a:t>
            </a:r>
            <a:r>
              <a:rPr lang="en-GB" sz="1200" dirty="0"/>
              <a:t>Information Skills Training: A Systematic Review of the Literature.” Health Information and Libraries Journal 20. Suppl1: 3-9. </a:t>
            </a:r>
            <a:endParaRPr lang="en-GB" sz="1200" dirty="0" smtClean="0"/>
          </a:p>
          <a:p>
            <a:r>
              <a:rPr lang="en-GB" sz="1200" dirty="0" smtClean="0"/>
              <a:t>Bruce</a:t>
            </a:r>
            <a:r>
              <a:rPr lang="en-GB" sz="1200" dirty="0"/>
              <a:t>, C.S. (</a:t>
            </a:r>
            <a:r>
              <a:rPr lang="en-GB" sz="1200" dirty="0" smtClean="0"/>
              <a:t>1998</a:t>
            </a:r>
            <a:r>
              <a:rPr lang="en-GB" sz="1200" dirty="0"/>
              <a:t>). The phenomenon of Information </a:t>
            </a:r>
            <a:r>
              <a:rPr lang="en-GB" sz="1200" dirty="0" smtClean="0"/>
              <a:t>Literacy, </a:t>
            </a:r>
            <a:r>
              <a:rPr lang="en-GB" sz="1200" i="1" dirty="0"/>
              <a:t>Higher Education Research &amp; Development</a:t>
            </a:r>
            <a:r>
              <a:rPr lang="en-GB" sz="1200" dirty="0" smtClean="0"/>
              <a:t>, 17(1), 25-43.  </a:t>
            </a:r>
          </a:p>
          <a:p>
            <a:r>
              <a:rPr lang="en-GB" sz="1200" dirty="0"/>
              <a:t>Bruce, C.S. (1999). Experiences of Information literacy in the Workplace, </a:t>
            </a:r>
            <a:r>
              <a:rPr lang="en-GB" sz="1200" i="1" dirty="0"/>
              <a:t>International Journal of Information Managemen</a:t>
            </a:r>
            <a:r>
              <a:rPr lang="en-GB" sz="1200" dirty="0"/>
              <a:t>t, 19(1), 33-48.  </a:t>
            </a:r>
            <a:endParaRPr lang="en-GB" sz="1200" dirty="0" smtClean="0"/>
          </a:p>
          <a:p>
            <a:r>
              <a:rPr lang="en-GB" sz="1200" dirty="0"/>
              <a:t>Bundy, A. (ed.). (2004). Australian and New Zealand Information Literacy Framework: principles, standards and practice(2</a:t>
            </a:r>
            <a:r>
              <a:rPr lang="en-GB" sz="1200" baseline="30000" dirty="0"/>
              <a:t>nd</a:t>
            </a:r>
            <a:r>
              <a:rPr lang="en-GB" sz="1200" dirty="0"/>
              <a:t> ed.). Adelaide: Australian and New Zealand Institute for Information Literacy. </a:t>
            </a:r>
          </a:p>
          <a:p>
            <a:r>
              <a:rPr lang="en-GB" sz="1200" dirty="0" smtClean="0"/>
              <a:t>CILIP (2004). (2004). Information literacy – definition. Retrieved June 19, </a:t>
            </a:r>
            <a:r>
              <a:rPr lang="en-GB" sz="1200" dirty="0"/>
              <a:t>2015 from </a:t>
            </a:r>
            <a:r>
              <a:rPr lang="en-GB" sz="1200" dirty="0">
                <a:hlinkClick r:id="rId5"/>
              </a:rPr>
              <a:t>http://</a:t>
            </a:r>
            <a:r>
              <a:rPr lang="en-GB" sz="1200" dirty="0" smtClean="0">
                <a:hlinkClick r:id="rId5"/>
              </a:rPr>
              <a:t>www.cilip.org.uk/cilip/advocacy-campaigns-awards/advocacy-campaigns/information-literacy/information-literacy</a:t>
            </a:r>
            <a:endParaRPr lang="en-GB" sz="1200" dirty="0" smtClean="0"/>
          </a:p>
          <a:p>
            <a:r>
              <a:rPr lang="en-GB" sz="1200" dirty="0"/>
              <a:t>Cheuk, Bonnie. “Information Literacy in the Workplace Context: Issues, Best Practices and Challenges.” July 2002. White Paper prepared for UNESCO, the U.S. National Commission on Libraries and Information Science, and the National Forum on Information Literacy, for use at the Information Literacy Meeting of Experts, Prague, The Czech Republic. </a:t>
            </a:r>
            <a:endParaRPr lang="en-GB" sz="1200" dirty="0" smtClean="0"/>
          </a:p>
          <a:p>
            <a:r>
              <a:rPr lang="en-GB" sz="1200" dirty="0" smtClean="0"/>
              <a:t>Crawford</a:t>
            </a:r>
            <a:r>
              <a:rPr lang="en-GB" sz="1200" dirty="0"/>
              <a:t>, J. &amp; Irving, C. (2007</a:t>
            </a:r>
            <a:r>
              <a:rPr lang="en-GB" sz="1200" dirty="0" smtClean="0"/>
              <a:t>).</a:t>
            </a:r>
            <a:r>
              <a:rPr lang="en-GB" sz="1200" dirty="0"/>
              <a:t> Information literacy, the link between secondary and tertiary education project and its wider implications. </a:t>
            </a:r>
            <a:r>
              <a:rPr lang="en-GB" sz="1200" i="1" dirty="0"/>
              <a:t>Journal of Librarianship and Information Science, 39</a:t>
            </a:r>
            <a:r>
              <a:rPr lang="en-GB" sz="1200" dirty="0"/>
              <a:t>(1), </a:t>
            </a:r>
            <a:r>
              <a:rPr lang="en-GB" sz="1200" dirty="0" smtClean="0"/>
              <a:t>17-26.</a:t>
            </a:r>
            <a:r>
              <a:rPr lang="en-GB" sz="1200" dirty="0"/>
              <a:t> </a:t>
            </a:r>
          </a:p>
          <a:p>
            <a:pPr marL="0" indent="0">
              <a:buNone/>
            </a:pPr>
            <a:endParaRPr lang="en-GB" dirty="0"/>
          </a:p>
        </p:txBody>
      </p:sp>
      <p:sp>
        <p:nvSpPr>
          <p:cNvPr id="4"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19</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155339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57" y="376742"/>
            <a:ext cx="4438614" cy="695325"/>
          </a:xfrm>
        </p:spPr>
        <p:txBody>
          <a:bodyPr/>
          <a:lstStyle/>
          <a:p>
            <a:pPr algn="ctr"/>
            <a:r>
              <a:rPr lang="en-GB" sz="2400" dirty="0" smtClean="0"/>
              <a:t>Presentation overview</a:t>
            </a:r>
            <a:endParaRPr lang="en-GB" sz="2400" dirty="0"/>
          </a:p>
        </p:txBody>
      </p:sp>
      <p:sp>
        <p:nvSpPr>
          <p:cNvPr id="3" name="Content Placeholder 2"/>
          <p:cNvSpPr>
            <a:spLocks noGrp="1"/>
          </p:cNvSpPr>
          <p:nvPr>
            <p:ph idx="1"/>
          </p:nvPr>
        </p:nvSpPr>
        <p:spPr>
          <a:xfrm>
            <a:off x="372045" y="1443937"/>
            <a:ext cx="8448674" cy="4647391"/>
          </a:xfrm>
        </p:spPr>
        <p:txBody>
          <a:bodyPr/>
          <a:lstStyle/>
          <a:p>
            <a:pPr marL="457200" lvl="1" indent="0">
              <a:buNone/>
            </a:pPr>
            <a:endParaRPr lang="en-GB" sz="2000" dirty="0" smtClean="0"/>
          </a:p>
          <a:p>
            <a:pPr marL="857250" lvl="1" indent="-457200">
              <a:buFont typeface="Arial" panose="020B0604020202020204" pitchFamily="34" charset="0"/>
              <a:buChar char="•"/>
            </a:pPr>
            <a:r>
              <a:rPr lang="en-GB" sz="2400" dirty="0" smtClean="0"/>
              <a:t>Literature review highlights</a:t>
            </a:r>
          </a:p>
          <a:p>
            <a:pPr marL="857250" lvl="1" indent="-457200">
              <a:buFont typeface="Arial" panose="020B0604020202020204" pitchFamily="34" charset="0"/>
              <a:buChar char="•"/>
            </a:pPr>
            <a:r>
              <a:rPr lang="en-GB" sz="2400" dirty="0" smtClean="0"/>
              <a:t>Examples of models and frameworks</a:t>
            </a:r>
          </a:p>
          <a:p>
            <a:pPr marL="1257300" lvl="2" indent="-457200">
              <a:buFont typeface="Arial" panose="020B0604020202020204" pitchFamily="34" charset="0"/>
              <a:buChar char="•"/>
            </a:pPr>
            <a:r>
              <a:rPr lang="en-GB" sz="2400" dirty="0" smtClean="0"/>
              <a:t>Sector specific</a:t>
            </a:r>
          </a:p>
          <a:p>
            <a:pPr marL="1257300" lvl="2" indent="-457200">
              <a:buFont typeface="Arial" panose="020B0604020202020204" pitchFamily="34" charset="0"/>
              <a:buChar char="•"/>
            </a:pPr>
            <a:r>
              <a:rPr lang="en-GB" sz="2400" dirty="0" smtClean="0"/>
              <a:t>Life wide</a:t>
            </a:r>
          </a:p>
          <a:p>
            <a:pPr marL="857250" lvl="1" indent="-457200">
              <a:buFont typeface="Arial" panose="020B0604020202020204" pitchFamily="34" charset="0"/>
              <a:buChar char="•"/>
            </a:pPr>
            <a:r>
              <a:rPr lang="en-GB" sz="2400" dirty="0" smtClean="0"/>
              <a:t>What needs to appear in a more comprehensive model?</a:t>
            </a:r>
          </a:p>
          <a:p>
            <a:pPr marL="857250" lvl="1" indent="-457200">
              <a:buFont typeface="Arial" panose="020B0604020202020204" pitchFamily="34" charset="0"/>
              <a:buChar char="•"/>
            </a:pPr>
            <a:r>
              <a:rPr lang="en-GB" sz="2200" dirty="0" smtClean="0"/>
              <a:t>Draw on the work of the Scottish Information </a:t>
            </a:r>
            <a:r>
              <a:rPr lang="en-GB" sz="2200" dirty="0"/>
              <a:t>Literacy project / National Information Literacy framework (Scotland</a:t>
            </a:r>
            <a:r>
              <a:rPr lang="en-GB" sz="2200" dirty="0" smtClean="0"/>
              <a:t>)</a:t>
            </a:r>
          </a:p>
          <a:p>
            <a:pPr marL="857250" lvl="1" indent="-457200">
              <a:buFont typeface="Arial" panose="020B0604020202020204" pitchFamily="34" charset="0"/>
              <a:buChar char="•"/>
            </a:pPr>
            <a:r>
              <a:rPr lang="en-GB" sz="2400" dirty="0" smtClean="0"/>
              <a:t>Prototype model</a:t>
            </a:r>
          </a:p>
          <a:p>
            <a:pPr marL="0" indent="0">
              <a:buNone/>
            </a:pPr>
            <a:endParaRPr lang="en-GB" dirty="0"/>
          </a:p>
        </p:txBody>
      </p:sp>
      <p:sp>
        <p:nvSpPr>
          <p:cNvPr id="4"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2</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1344358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53" y="166978"/>
            <a:ext cx="6224407" cy="695325"/>
          </a:xfrm>
        </p:spPr>
        <p:txBody>
          <a:bodyPr/>
          <a:lstStyle/>
          <a:p>
            <a:pPr algn="ctr"/>
            <a:r>
              <a:rPr lang="en-GB" sz="2400" dirty="0" smtClean="0"/>
              <a:t>References</a:t>
            </a:r>
            <a:endParaRPr lang="en-GB" sz="2400" dirty="0"/>
          </a:p>
        </p:txBody>
      </p:sp>
      <p:sp>
        <p:nvSpPr>
          <p:cNvPr id="3" name="Content Placeholder 2"/>
          <p:cNvSpPr>
            <a:spLocks noGrp="1"/>
          </p:cNvSpPr>
          <p:nvPr>
            <p:ph idx="1"/>
          </p:nvPr>
        </p:nvSpPr>
        <p:spPr>
          <a:xfrm>
            <a:off x="336648" y="1021235"/>
            <a:ext cx="8448674" cy="5370138"/>
          </a:xfrm>
        </p:spPr>
        <p:txBody>
          <a:bodyPr/>
          <a:lstStyle/>
          <a:p>
            <a:r>
              <a:rPr lang="en-GB" sz="1200" dirty="0"/>
              <a:t>Crawford, J. &amp; Irving, C. (2009). Information literacy in the workplace: a qualitative exploratory study. </a:t>
            </a:r>
            <a:r>
              <a:rPr lang="en-GB" sz="1200" i="1" dirty="0"/>
              <a:t>Journal of librarianship and information Science</a:t>
            </a:r>
            <a:r>
              <a:rPr lang="en-GB" sz="1200" dirty="0"/>
              <a:t>, </a:t>
            </a:r>
            <a:r>
              <a:rPr lang="en-GB" sz="1200" i="1" dirty="0"/>
              <a:t>41</a:t>
            </a:r>
            <a:r>
              <a:rPr lang="en-GB" sz="1200" dirty="0"/>
              <a:t>(1), 29-38. Crawford, J. &amp; Irving, C. (2012). Information literacy in employability training: the experience of Inverclyde Libraries. </a:t>
            </a:r>
            <a:r>
              <a:rPr lang="en-GB" sz="1200" i="1" dirty="0"/>
              <a:t>Journal of Librarianship and Information Science, 44</a:t>
            </a:r>
            <a:r>
              <a:rPr lang="en-GB" sz="1200" dirty="0"/>
              <a:t>(2), 79-89.</a:t>
            </a:r>
          </a:p>
          <a:p>
            <a:r>
              <a:rPr lang="en-GB" sz="1200" dirty="0" smtClean="0"/>
              <a:t>Crawford</a:t>
            </a:r>
            <a:r>
              <a:rPr lang="en-GB" sz="1200" dirty="0"/>
              <a:t>, J.C. &amp; Irving, C. (2013). </a:t>
            </a:r>
            <a:r>
              <a:rPr lang="en-GB" sz="1200" i="1" dirty="0"/>
              <a:t>Information literacy and lifelong learning: policy issues, the workplace, health and public libraries</a:t>
            </a:r>
            <a:r>
              <a:rPr lang="en-GB" sz="1200" dirty="0"/>
              <a:t> (59-86). Oxford: Chandos.</a:t>
            </a:r>
          </a:p>
          <a:p>
            <a:pPr marL="342900" lvl="1" indent="-342900">
              <a:buFontTx/>
              <a:buChar char="•"/>
            </a:pPr>
            <a:r>
              <a:rPr lang="en-GB" sz="1200" dirty="0" smtClean="0"/>
              <a:t>Foreman </a:t>
            </a:r>
            <a:r>
              <a:rPr lang="en-GB" sz="1200" dirty="0"/>
              <a:t>J. &amp; Thomson L. (2009). Government information literacy in the “century of information”. </a:t>
            </a:r>
            <a:r>
              <a:rPr lang="en-GB" sz="1200" i="1" dirty="0"/>
              <a:t>Journal of Information Literacy</a:t>
            </a:r>
            <a:r>
              <a:rPr lang="en-GB" sz="1200" dirty="0"/>
              <a:t>, </a:t>
            </a:r>
            <a:r>
              <a:rPr lang="en-GB" sz="1200" i="1" dirty="0"/>
              <a:t>3</a:t>
            </a:r>
            <a:r>
              <a:rPr lang="en-GB" sz="1200" dirty="0"/>
              <a:t>(2), 64-72. </a:t>
            </a:r>
          </a:p>
          <a:p>
            <a:r>
              <a:rPr lang="en-GB" sz="1200" dirty="0"/>
              <a:t>Garner, S.D. (2006). Report of a high-level colloquium on information literacy and lifelong learning held at the Bibliotheca Alexandrina, Alexandria, Egypt, November 6-9, 2005. Retrieved January 8, 2015 from </a:t>
            </a:r>
            <a:r>
              <a:rPr lang="en-GB" sz="1200" u="sng" dirty="0">
                <a:hlinkClick r:id="rId3"/>
              </a:rPr>
              <a:t>http://unesdoc.unesco.org/images/0014/001448/144820e.pdf</a:t>
            </a:r>
            <a:r>
              <a:rPr lang="en-GB" sz="1200" u="sng" dirty="0"/>
              <a:t> </a:t>
            </a:r>
            <a:endParaRPr lang="en-GB" sz="1200" dirty="0"/>
          </a:p>
          <a:p>
            <a:r>
              <a:rPr lang="en-GB" sz="1200" kern="1200" dirty="0" smtClean="0"/>
              <a:t>Goldstein</a:t>
            </a:r>
            <a:r>
              <a:rPr lang="en-GB" sz="1200" kern="1200" dirty="0"/>
              <a:t>, S., (2014</a:t>
            </a:r>
            <a:r>
              <a:rPr lang="en-GB" sz="1200" kern="1200" dirty="0" smtClean="0"/>
              <a:t>). </a:t>
            </a:r>
            <a:r>
              <a:rPr lang="en-GB" sz="1200" kern="1200" dirty="0"/>
              <a:t>Transferring information know-how: Information literacy at the interface between higher education and employment. </a:t>
            </a:r>
            <a:r>
              <a:rPr lang="en-GB" sz="1200" dirty="0" smtClean="0"/>
              <a:t>Retrieved June 19, </a:t>
            </a:r>
            <a:r>
              <a:rPr lang="en-GB" sz="1200" dirty="0"/>
              <a:t>2015 </a:t>
            </a:r>
            <a:r>
              <a:rPr lang="en-GB" sz="1200" dirty="0" smtClean="0"/>
              <a:t>from</a:t>
            </a:r>
            <a:r>
              <a:rPr lang="en-GB" sz="1200" kern="1200" dirty="0"/>
              <a:t> </a:t>
            </a:r>
            <a:r>
              <a:rPr lang="en-GB" sz="1200" kern="1200" dirty="0">
                <a:hlinkClick r:id="rId4"/>
              </a:rPr>
              <a:t>http://www.researchinfonet.org/wp-content/uploads/2014/09/Report-on-transferability-of-IL-beyond-academia-FINAL.pdf</a:t>
            </a:r>
            <a:r>
              <a:rPr lang="en-GB" sz="1200" kern="1200" dirty="0"/>
              <a:t> </a:t>
            </a:r>
            <a:endParaRPr lang="en-GB" sz="1200" dirty="0"/>
          </a:p>
          <a:p>
            <a:r>
              <a:rPr lang="en-GB" sz="1200" dirty="0" smtClean="0"/>
              <a:t>Harrison, Reeve, F., Hanson, A. &amp; J. Clarke. (2002). Introduction: perspectives on learning. </a:t>
            </a:r>
            <a:r>
              <a:rPr lang="en-GB" sz="1200" dirty="0"/>
              <a:t>In Harrison, Reeve, F., Hanson, A. &amp; J. Clarke. </a:t>
            </a:r>
            <a:r>
              <a:rPr lang="en-GB" sz="1200" dirty="0" smtClean="0"/>
              <a:t>(Ed.), </a:t>
            </a:r>
            <a:r>
              <a:rPr lang="en-GB" sz="1200" i="1" dirty="0" smtClean="0"/>
              <a:t>Supporting lifelong learning: Vol. 1 perspectives on learning. </a:t>
            </a:r>
            <a:r>
              <a:rPr lang="en-GB" sz="1200" dirty="0" smtClean="0"/>
              <a:t>London: The Stationery Office.</a:t>
            </a:r>
          </a:p>
          <a:p>
            <a:r>
              <a:rPr lang="en-GB" sz="1200" dirty="0" smtClean="0"/>
              <a:t>Hepworth</a:t>
            </a:r>
            <a:r>
              <a:rPr lang="en-GB" sz="1200" dirty="0"/>
              <a:t>, M. &amp; Walton, G. (2013). Introduction – information literacy and information behaviour, complementary approaches for building capability. In M. Hepworth &amp; G. Walton (Eds.) </a:t>
            </a:r>
            <a:r>
              <a:rPr lang="en-GB" sz="1200" i="1" dirty="0"/>
              <a:t>Developing people’s information capabilities: fostering information literacy in educational, workplace and community contexts</a:t>
            </a:r>
            <a:r>
              <a:rPr lang="en-GB" sz="1200" dirty="0"/>
              <a:t>. Bingley: Emerald</a:t>
            </a:r>
            <a:r>
              <a:rPr lang="en-GB" sz="1200" dirty="0" smtClean="0"/>
              <a:t>.</a:t>
            </a:r>
            <a:endParaRPr lang="en-GB" sz="1200" dirty="0"/>
          </a:p>
          <a:p>
            <a:r>
              <a:rPr lang="en-GB" sz="1200" dirty="0"/>
              <a:t>Herring, J.E. (1996). </a:t>
            </a:r>
            <a:r>
              <a:rPr lang="en-GB" sz="1200" i="1" dirty="0"/>
              <a:t>Teaching information skills in schools</a:t>
            </a:r>
            <a:r>
              <a:rPr lang="en-GB" sz="1200" dirty="0"/>
              <a:t>. London: Library Association. </a:t>
            </a:r>
            <a:endParaRPr lang="en-GB" sz="1200" dirty="0" smtClean="0"/>
          </a:p>
          <a:p>
            <a:r>
              <a:rPr lang="en-GB" sz="1200" dirty="0" smtClean="0"/>
              <a:t>Herring</a:t>
            </a:r>
            <a:r>
              <a:rPr lang="en-GB" sz="1200" dirty="0"/>
              <a:t>, J.E. (1999). </a:t>
            </a:r>
            <a:r>
              <a:rPr lang="en-GB" sz="1200" i="1" dirty="0"/>
              <a:t>Exploiting the Internet as an information resource in schools</a:t>
            </a:r>
            <a:r>
              <a:rPr lang="en-GB" sz="1200" dirty="0"/>
              <a:t>. London: Library Association</a:t>
            </a:r>
            <a:r>
              <a:rPr lang="en-GB" sz="1200" dirty="0" smtClean="0"/>
              <a:t>.</a:t>
            </a:r>
          </a:p>
          <a:p>
            <a:r>
              <a:rPr lang="en-GB" sz="1200" dirty="0"/>
              <a:t>Herring, J. (2004) The Internet and Information Skills: a guide for teachers and school librarians. London: </a:t>
            </a:r>
            <a:r>
              <a:rPr lang="en-GB" sz="1200" dirty="0" smtClean="0"/>
              <a:t>Facet. </a:t>
            </a:r>
            <a:r>
              <a:rPr lang="en-GB" sz="1200" dirty="0"/>
              <a:t> </a:t>
            </a:r>
          </a:p>
          <a:p>
            <a:r>
              <a:rPr lang="en-GB" sz="1200" dirty="0"/>
              <a:t>Irving, C (2006). The role of information literacy in addressing a specific strand of lifelong learning: the work agenda. Retrieved April 15</a:t>
            </a:r>
            <a:r>
              <a:rPr lang="en-GB" sz="1200" baseline="30000" dirty="0"/>
              <a:t>th</a:t>
            </a:r>
            <a:r>
              <a:rPr lang="en-GB" sz="1200" dirty="0"/>
              <a:t>, 2015 from </a:t>
            </a:r>
            <a:r>
              <a:rPr lang="en-GB" sz="1200" u="sng" dirty="0">
                <a:hlinkClick r:id="rId5"/>
              </a:rPr>
              <a:t>http://www.therightinformation.org/storage/documents/</a:t>
            </a:r>
            <a:endParaRPr lang="en-GB" sz="1200" dirty="0"/>
          </a:p>
          <a:p>
            <a:pPr marL="0" indent="0">
              <a:buNone/>
            </a:pPr>
            <a:r>
              <a:rPr lang="en-GB" sz="1200" dirty="0" smtClean="0"/>
              <a:t> </a:t>
            </a:r>
            <a:endParaRPr lang="en-GB" sz="1200" dirty="0"/>
          </a:p>
          <a:p>
            <a:pPr marL="0" indent="0">
              <a:buNone/>
            </a:pPr>
            <a:endParaRPr lang="en-GB" dirty="0"/>
          </a:p>
        </p:txBody>
      </p:sp>
      <p:sp>
        <p:nvSpPr>
          <p:cNvPr id="4"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20</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2579082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21" y="204685"/>
            <a:ext cx="6148993" cy="695325"/>
          </a:xfrm>
        </p:spPr>
        <p:txBody>
          <a:bodyPr/>
          <a:lstStyle/>
          <a:p>
            <a:pPr algn="ctr"/>
            <a:r>
              <a:rPr lang="en-GB" sz="2400" dirty="0" smtClean="0"/>
              <a:t>References</a:t>
            </a:r>
            <a:endParaRPr lang="en-GB" sz="2400" dirty="0"/>
          </a:p>
        </p:txBody>
      </p:sp>
      <p:sp>
        <p:nvSpPr>
          <p:cNvPr id="3" name="Content Placeholder 2"/>
          <p:cNvSpPr>
            <a:spLocks noGrp="1"/>
          </p:cNvSpPr>
          <p:nvPr>
            <p:ph idx="1"/>
          </p:nvPr>
        </p:nvSpPr>
        <p:spPr>
          <a:xfrm>
            <a:off x="336648" y="1087222"/>
            <a:ext cx="8448674" cy="5568102"/>
          </a:xfrm>
        </p:spPr>
        <p:txBody>
          <a:bodyPr/>
          <a:lstStyle/>
          <a:p>
            <a:r>
              <a:rPr lang="en-GB" sz="1200" dirty="0"/>
              <a:t>Irving, C (2007, March). The development of a national information literacy framework (Scotland). Paper presented at </a:t>
            </a:r>
            <a:r>
              <a:rPr lang="en-GB" sz="1200" i="1" dirty="0"/>
              <a:t>LILAC, </a:t>
            </a:r>
            <a:r>
              <a:rPr lang="en-GB" sz="1200" dirty="0"/>
              <a:t>Manchester Metropolitan University.</a:t>
            </a:r>
          </a:p>
          <a:p>
            <a:r>
              <a:rPr lang="en-GB" sz="1200" dirty="0" smtClean="0"/>
              <a:t>Irving</a:t>
            </a:r>
            <a:r>
              <a:rPr lang="en-GB" sz="1200" dirty="0"/>
              <a:t>, C. &amp; Crawford, J., (2007) Information literacy: a framework for life, </a:t>
            </a:r>
            <a:r>
              <a:rPr lang="en-GB" sz="1200" i="1" dirty="0"/>
              <a:t>Library + information update</a:t>
            </a:r>
            <a:r>
              <a:rPr lang="en-GB" sz="1200" dirty="0"/>
              <a:t>, 6 (7-8) pp. </a:t>
            </a:r>
            <a:r>
              <a:rPr lang="en-GB" sz="1200" dirty="0" smtClean="0"/>
              <a:t>52-53. </a:t>
            </a:r>
          </a:p>
          <a:p>
            <a:r>
              <a:rPr lang="en-GB" sz="1200" dirty="0" smtClean="0"/>
              <a:t>Irving</a:t>
            </a:r>
            <a:r>
              <a:rPr lang="en-GB" sz="1200" dirty="0"/>
              <a:t>, C (2010). Case study. Engaging and influencing policy and the curriculum – the Scottish Information Literacy Project experience. In: C. Rankin and A. Brock (</a:t>
            </a:r>
            <a:r>
              <a:rPr lang="en-GB" sz="1200" dirty="0" err="1"/>
              <a:t>eds</a:t>
            </a:r>
            <a:r>
              <a:rPr lang="en-GB" sz="1200" dirty="0"/>
              <a:t>), </a:t>
            </a:r>
            <a:r>
              <a:rPr lang="en-GB" sz="1200" i="1" dirty="0"/>
              <a:t>Library services for children and young people: challenges and opportunities in the digital age. </a:t>
            </a:r>
            <a:r>
              <a:rPr lang="en-GB" sz="1200" dirty="0"/>
              <a:t>London: Facet, pp. 49-62.</a:t>
            </a:r>
          </a:p>
          <a:p>
            <a:r>
              <a:rPr lang="en-GB" sz="1200" dirty="0" smtClean="0"/>
              <a:t>Irving</a:t>
            </a:r>
            <a:r>
              <a:rPr lang="en-GB" sz="1200" dirty="0"/>
              <a:t>, C (2011). National information literacy framework (Scotland): pioneering work to influence policy making or tinkering at the edges? </a:t>
            </a:r>
            <a:r>
              <a:rPr lang="en-GB" sz="1200" i="1" dirty="0"/>
              <a:t>Library Trends</a:t>
            </a:r>
            <a:r>
              <a:rPr lang="en-GB" sz="1200" dirty="0"/>
              <a:t>, 60 (2) pp. 419-439.</a:t>
            </a:r>
          </a:p>
          <a:p>
            <a:r>
              <a:rPr lang="en-GB" sz="1200" dirty="0" smtClean="0"/>
              <a:t>Irving</a:t>
            </a:r>
            <a:r>
              <a:rPr lang="en-GB" sz="1200" dirty="0"/>
              <a:t>, C. (2013). Recognising information literacy as an early-years issue. In J.C. Crawford, </a:t>
            </a:r>
            <a:r>
              <a:rPr lang="en-GB" sz="1200" dirty="0" smtClean="0"/>
              <a:t>&amp; </a:t>
            </a:r>
            <a:r>
              <a:rPr lang="en-GB" sz="1200" dirty="0"/>
              <a:t>C. Irving (2013). </a:t>
            </a:r>
            <a:r>
              <a:rPr lang="en-GB" sz="1200" i="1" dirty="0"/>
              <a:t>Information literacy and lifelong learning: policy issues, the workplace, health and public libraries</a:t>
            </a:r>
            <a:r>
              <a:rPr lang="en-GB" sz="1200" dirty="0"/>
              <a:t> (pp. 59-86). Oxford: Chandos</a:t>
            </a:r>
            <a:r>
              <a:rPr lang="en-GB" sz="1200" dirty="0" smtClean="0"/>
              <a:t>.</a:t>
            </a:r>
          </a:p>
          <a:p>
            <a:pPr marL="342900" lvl="1" indent="-342900">
              <a:buFontTx/>
              <a:buChar char="•"/>
            </a:pPr>
            <a:r>
              <a:rPr lang="en-GB" sz="1200" dirty="0">
                <a:ea typeface="Times New Roman" panose="02020603050405020304" pitchFamily="18" charset="0"/>
              </a:rPr>
              <a:t>Jackson , A. (2010) </a:t>
            </a:r>
            <a:r>
              <a:rPr lang="en-GB" sz="1200" dirty="0"/>
              <a:t>Just enough education to perform : information skills, professionalism and employability. </a:t>
            </a:r>
            <a:r>
              <a:rPr lang="en-GB" sz="1200" kern="1200" dirty="0"/>
              <a:t>Paper presented at the Librarians’ Information Literacy Annual Conference, 29th – 31st March 2010. Limerick, Republic of Ireland. Available at: </a:t>
            </a:r>
            <a:r>
              <a:rPr lang="en-GB" sz="1200" u="sng" kern="1200" dirty="0"/>
              <a:t> </a:t>
            </a:r>
            <a:r>
              <a:rPr lang="en-GB" sz="1200" kern="1200" dirty="0">
                <a:hlinkClick r:id="rId3"/>
              </a:rPr>
              <a:t>http://www.lilacconference.com/dw/programme/Presentations/Wednesday/Lecture_Theatre/Jackson_just_enough_education.pdf</a:t>
            </a:r>
            <a:r>
              <a:rPr lang="en-GB" sz="1200" kern="1200" dirty="0"/>
              <a:t> </a:t>
            </a:r>
            <a:endParaRPr lang="en-GB" sz="1200" dirty="0"/>
          </a:p>
          <a:p>
            <a:r>
              <a:rPr lang="en-GB" sz="1200" dirty="0" smtClean="0"/>
              <a:t>Johnston, B. &amp; Webber, S.  (2003). Information literacy in higher education: a review and case study. </a:t>
            </a:r>
            <a:r>
              <a:rPr lang="en-GB" sz="1200" i="1" dirty="0" smtClean="0"/>
              <a:t>Studies in Higher Education</a:t>
            </a:r>
            <a:r>
              <a:rPr lang="en-GB" sz="1200" dirty="0" smtClean="0"/>
              <a:t>, </a:t>
            </a:r>
            <a:r>
              <a:rPr lang="en-GB" sz="1200" i="1" dirty="0" smtClean="0"/>
              <a:t>28</a:t>
            </a:r>
            <a:r>
              <a:rPr lang="en-GB" sz="1200" dirty="0" smtClean="0"/>
              <a:t>(3) 335-352. </a:t>
            </a:r>
          </a:p>
          <a:p>
            <a:r>
              <a:rPr lang="en-GB" sz="1200" dirty="0"/>
              <a:t>Lloyd, A (2004) ‘Working (In) formation: Conceptualizing information literacy in the workplace’, in Life Long Learning: Whose Responsibility and What is your Contribution? Proceedings of the 3rd International Life Long Learning Conference, June 13-16, Central Queensland University Press, </a:t>
            </a:r>
            <a:r>
              <a:rPr lang="en-GB" sz="1200" dirty="0" err="1"/>
              <a:t>Rockhampton</a:t>
            </a:r>
            <a:r>
              <a:rPr lang="en-GB" sz="1200" dirty="0"/>
              <a:t>, QLD, pp. 218-224.</a:t>
            </a:r>
          </a:p>
          <a:p>
            <a:r>
              <a:rPr lang="en-GB" sz="1200" dirty="0" smtClean="0"/>
              <a:t>Lloyd</a:t>
            </a:r>
            <a:r>
              <a:rPr lang="en-GB" sz="1200" dirty="0"/>
              <a:t>, A (2005). Information literacy; different contexts, different concepts, different truths?’ </a:t>
            </a:r>
            <a:r>
              <a:rPr lang="en-GB" sz="1200" i="1" dirty="0"/>
              <a:t>Journal of Library and Information Science</a:t>
            </a:r>
            <a:r>
              <a:rPr lang="en-GB" sz="1200" dirty="0"/>
              <a:t>, 37 (2), pp. 82-88.</a:t>
            </a:r>
            <a:endParaRPr lang="en-GB" sz="1200" dirty="0" smtClean="0">
              <a:ea typeface="Times New Roman" panose="02020603050405020304" pitchFamily="18" charset="0"/>
            </a:endParaRPr>
          </a:p>
          <a:p>
            <a:r>
              <a:rPr lang="en-GB" sz="1200" dirty="0" smtClean="0"/>
              <a:t>Lloyd</a:t>
            </a:r>
            <a:r>
              <a:rPr lang="en-GB" sz="1200" dirty="0"/>
              <a:t>, A</a:t>
            </a:r>
            <a:r>
              <a:rPr lang="en-GB" sz="1200" b="1" dirty="0"/>
              <a:t>.</a:t>
            </a:r>
            <a:r>
              <a:rPr lang="en-GB" sz="1200" dirty="0"/>
              <a:t> (2010). </a:t>
            </a:r>
            <a:r>
              <a:rPr lang="en-GB" sz="1200" i="1" dirty="0"/>
              <a:t>Information literacy landscapes: information literacy in education, workplace and everyday contexts</a:t>
            </a:r>
            <a:r>
              <a:rPr lang="en-GB" sz="1200" dirty="0"/>
              <a:t>. Cambridge, UK: Chandos</a:t>
            </a:r>
            <a:r>
              <a:rPr lang="en-GB" sz="1200" dirty="0" smtClean="0"/>
              <a:t>.</a:t>
            </a:r>
            <a:endParaRPr lang="en-GB" sz="1200" dirty="0"/>
          </a:p>
        </p:txBody>
      </p:sp>
      <p:sp>
        <p:nvSpPr>
          <p:cNvPr id="4"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21</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3600274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21" y="204685"/>
            <a:ext cx="6148993" cy="695325"/>
          </a:xfrm>
        </p:spPr>
        <p:txBody>
          <a:bodyPr/>
          <a:lstStyle/>
          <a:p>
            <a:pPr algn="ctr"/>
            <a:r>
              <a:rPr lang="en-GB" sz="2400" dirty="0" smtClean="0"/>
              <a:t>References</a:t>
            </a:r>
            <a:endParaRPr lang="en-GB" sz="2400" dirty="0"/>
          </a:p>
        </p:txBody>
      </p:sp>
      <p:sp>
        <p:nvSpPr>
          <p:cNvPr id="3" name="Content Placeholder 2"/>
          <p:cNvSpPr>
            <a:spLocks noGrp="1"/>
          </p:cNvSpPr>
          <p:nvPr>
            <p:ph idx="1"/>
          </p:nvPr>
        </p:nvSpPr>
        <p:spPr>
          <a:xfrm>
            <a:off x="336648" y="1087222"/>
            <a:ext cx="8448674" cy="5568102"/>
          </a:xfrm>
        </p:spPr>
        <p:txBody>
          <a:bodyPr/>
          <a:lstStyle/>
          <a:p>
            <a:r>
              <a:rPr lang="en-GB" sz="1200" dirty="0"/>
              <a:t>Lloyd, A., Kennan, M. A., Thompson, K. M., &amp; Qayyum, A. (2013). Connecting with new information landscapes: Information literacy practices of refugees.</a:t>
            </a:r>
            <a:r>
              <a:rPr lang="en-GB" sz="1200" i="1" dirty="0"/>
              <a:t> </a:t>
            </a:r>
            <a:r>
              <a:rPr lang="en-GB" sz="1200" i="1" kern="1200" dirty="0"/>
              <a:t> Journal of Documentation, 69</a:t>
            </a:r>
            <a:r>
              <a:rPr lang="en-GB" sz="1200" kern="1200" dirty="0"/>
              <a:t>(1), 121-144.</a:t>
            </a:r>
          </a:p>
          <a:p>
            <a:r>
              <a:rPr lang="en-GB" sz="1200" dirty="0" smtClean="0"/>
              <a:t>Muggleton</a:t>
            </a:r>
            <a:r>
              <a:rPr lang="en-GB" sz="1200" dirty="0"/>
              <a:t>, T. H., &amp; Ruthven, I. (2012). Homelessness and access to the informational mainstream.</a:t>
            </a:r>
            <a:r>
              <a:rPr lang="en-GB" sz="1200" i="1" dirty="0"/>
              <a:t> </a:t>
            </a:r>
            <a:r>
              <a:rPr lang="en-GB" sz="1200" i="1" kern="1200" dirty="0"/>
              <a:t> Journal of Documentation,68</a:t>
            </a:r>
            <a:r>
              <a:rPr lang="en-GB" sz="1200" kern="1200" dirty="0"/>
              <a:t>(2), 218-237</a:t>
            </a:r>
            <a:r>
              <a:rPr lang="en-GB" sz="1200" kern="1200" dirty="0" smtClean="0"/>
              <a:t>.</a:t>
            </a:r>
          </a:p>
          <a:p>
            <a:r>
              <a:rPr lang="en-GB" sz="1200" dirty="0"/>
              <a:t>NHS Education for </a:t>
            </a:r>
            <a:r>
              <a:rPr lang="en-GB" sz="1200" dirty="0" smtClean="0"/>
              <a:t>Scotland. (2008). </a:t>
            </a:r>
            <a:r>
              <a:rPr lang="en-GB" sz="1200" dirty="0"/>
              <a:t>Better informed for better health and better care A framework to support improved information use for staff and </a:t>
            </a:r>
            <a:r>
              <a:rPr lang="en-GB" sz="1200" dirty="0" smtClean="0"/>
              <a:t>patients</a:t>
            </a:r>
            <a:r>
              <a:rPr lang="en-GB" sz="1200" dirty="0"/>
              <a:t>. Retrieved </a:t>
            </a:r>
            <a:r>
              <a:rPr lang="en-GB" sz="1200" dirty="0" smtClean="0"/>
              <a:t>June 19, </a:t>
            </a:r>
            <a:r>
              <a:rPr lang="en-GB" sz="1200" dirty="0"/>
              <a:t>2015 from </a:t>
            </a:r>
            <a:endParaRPr lang="en-GB" sz="1200" dirty="0" smtClean="0"/>
          </a:p>
          <a:p>
            <a:r>
              <a:rPr lang="en-GB" sz="1200" dirty="0" smtClean="0"/>
              <a:t>Pickard</a:t>
            </a:r>
            <a:r>
              <a:rPr lang="en-GB" sz="1200" dirty="0"/>
              <a:t>, A. (2004). Young people and the internet. </a:t>
            </a:r>
            <a:r>
              <a:rPr lang="en-GB" sz="1200" i="1" dirty="0"/>
              <a:t>Library + Information Update, </a:t>
            </a:r>
            <a:r>
              <a:rPr lang="en-GB" sz="1200" dirty="0"/>
              <a:t>3(1): 32-4</a:t>
            </a:r>
            <a:r>
              <a:rPr lang="en-GB" sz="1200" i="1" dirty="0"/>
              <a:t> </a:t>
            </a:r>
            <a:endParaRPr lang="en-GB" sz="1200" dirty="0"/>
          </a:p>
          <a:p>
            <a:r>
              <a:rPr lang="en-GB" sz="1200" dirty="0"/>
              <a:t>Pilerot, O. &amp; Lindberg, J. (2011). The concept of information literacy in policy-making texts: an imperialistic project? </a:t>
            </a:r>
            <a:r>
              <a:rPr lang="en-GB" sz="1200" i="1" dirty="0"/>
              <a:t>Library Trends</a:t>
            </a:r>
            <a:r>
              <a:rPr lang="en-GB" sz="1200" dirty="0"/>
              <a:t>. 60(2), 338-360.</a:t>
            </a:r>
          </a:p>
          <a:p>
            <a:r>
              <a:rPr lang="en-GB" sz="1200" dirty="0"/>
              <a:t>Pilerot, O. (2014). Connections between research and practice in the information literacy narrative: a mapping of the literature and some propositions. </a:t>
            </a:r>
            <a:r>
              <a:rPr lang="en-GB" sz="1200" i="1" dirty="0"/>
              <a:t>Journal of Librarianship &amp; Information Science. </a:t>
            </a:r>
            <a:r>
              <a:rPr lang="en-GB" sz="1200" dirty="0"/>
              <a:t>Retrieved March 26, 2015 from </a:t>
            </a:r>
            <a:r>
              <a:rPr lang="en-GB" sz="1200" u="sng" dirty="0">
                <a:hlinkClick r:id="rId3"/>
              </a:rPr>
              <a:t>http://lis.sagepub.com/content/early/2014/11/24/0961000614559140.full.pdf+html</a:t>
            </a:r>
            <a:endParaRPr lang="en-GB" sz="1200" dirty="0"/>
          </a:p>
          <a:p>
            <a:r>
              <a:rPr lang="en-GB" sz="1200" dirty="0"/>
              <a:t>Reedy, K., Mallett, K., &amp; Soma, N. (2013). iKnow: Information skills in the 21</a:t>
            </a:r>
            <a:r>
              <a:rPr lang="en-GB" sz="1200" baseline="30000" dirty="0"/>
              <a:t>st</a:t>
            </a:r>
            <a:r>
              <a:rPr lang="en-GB" sz="1200" dirty="0"/>
              <a:t> century workplace. </a:t>
            </a:r>
            <a:r>
              <a:rPr lang="en-GB" sz="1200" i="1" dirty="0"/>
              <a:t>Library and Information Research,</a:t>
            </a:r>
            <a:r>
              <a:rPr lang="en-GB" sz="1200" dirty="0"/>
              <a:t> </a:t>
            </a:r>
            <a:r>
              <a:rPr lang="en-GB" sz="1200" i="1" dirty="0"/>
              <a:t>37</a:t>
            </a:r>
            <a:r>
              <a:rPr lang="en-GB" sz="1200" dirty="0"/>
              <a:t>(114), 105-122.</a:t>
            </a:r>
          </a:p>
          <a:p>
            <a:r>
              <a:rPr lang="en-GB" sz="1200" dirty="0" smtClean="0"/>
              <a:t>Scottish Executive (2003). </a:t>
            </a:r>
            <a:r>
              <a:rPr lang="en-GB" sz="1200" i="1" dirty="0" smtClean="0"/>
              <a:t>Life through learning through life: the lifelong learning strategy </a:t>
            </a:r>
            <a:r>
              <a:rPr lang="en-GB" sz="1200" i="1" dirty="0"/>
              <a:t>for </a:t>
            </a:r>
            <a:r>
              <a:rPr lang="en-GB" sz="1200" i="1" dirty="0" smtClean="0"/>
              <a:t>Scotland. </a:t>
            </a:r>
            <a:r>
              <a:rPr lang="en-GB" sz="1200" dirty="0"/>
              <a:t>Retrieved June 19, 2015 from </a:t>
            </a:r>
            <a:r>
              <a:rPr lang="en-GB" sz="1200" i="1" dirty="0" smtClean="0"/>
              <a:t>http</a:t>
            </a:r>
            <a:r>
              <a:rPr lang="en-GB" sz="1200" i="1" dirty="0"/>
              <a:t>://www.gov.scot/Publications/2003/02/16308/17750</a:t>
            </a:r>
            <a:endParaRPr lang="en-GB" sz="1200" i="1" dirty="0" smtClean="0"/>
          </a:p>
          <a:p>
            <a:r>
              <a:rPr lang="en-GB" sz="1200" dirty="0" smtClean="0"/>
              <a:t>Shenton</a:t>
            </a:r>
            <a:r>
              <a:rPr lang="en-GB" sz="1200" dirty="0"/>
              <a:t>, A. (2004). Children’s information needs: why do we know so little? </a:t>
            </a:r>
            <a:r>
              <a:rPr lang="en-GB" sz="1200" i="1" dirty="0"/>
              <a:t>Library + Information Update, </a:t>
            </a:r>
            <a:r>
              <a:rPr lang="en-GB" sz="1200" dirty="0"/>
              <a:t>3(1): 30-1</a:t>
            </a:r>
            <a:r>
              <a:rPr lang="en-GB" sz="1200" i="1" dirty="0"/>
              <a:t> </a:t>
            </a:r>
            <a:endParaRPr lang="en-GB" sz="1200" dirty="0"/>
          </a:p>
          <a:p>
            <a:r>
              <a:rPr lang="en-GB" sz="1200" dirty="0"/>
              <a:t>Smith, L. (2014) Critical Information Literacy for the Development of Political Agency. </a:t>
            </a:r>
            <a:r>
              <a:rPr lang="en-GB" sz="1200" kern="1200" dirty="0"/>
              <a:t>Paper presented at the </a:t>
            </a:r>
            <a:r>
              <a:rPr lang="en-GB" sz="1200" dirty="0"/>
              <a:t>IFLA WLIC 2014 Information Literacy Satellite, 16-22 August 2014, Lyon, France  Available at: </a:t>
            </a:r>
            <a:r>
              <a:rPr lang="en-GB" sz="1200" dirty="0">
                <a:hlinkClick r:id="rId4"/>
              </a:rPr>
              <a:t>https://laurensmith.files.wordpress.com/2014/08/critical-information-literacy-for-the-development-of-political-agency-ifla-satellite-limerick-2014.pdf</a:t>
            </a:r>
            <a:r>
              <a:rPr lang="en-GB" sz="1200" dirty="0"/>
              <a:t>  </a:t>
            </a:r>
          </a:p>
          <a:p>
            <a:r>
              <a:rPr lang="en-GB" sz="1200" dirty="0"/>
              <a:t>Society of College, National and University Libraries (1999). </a:t>
            </a:r>
            <a:r>
              <a:rPr lang="en-GB" sz="1200" i="1" dirty="0"/>
              <a:t>Information skills in higher education. </a:t>
            </a:r>
            <a:r>
              <a:rPr lang="en-GB" sz="1200" dirty="0"/>
              <a:t>Retrieved January 8, 2015 from </a:t>
            </a:r>
            <a:r>
              <a:rPr lang="en-GB" sz="1200" u="sng" dirty="0">
                <a:hlinkClick r:id="rId5"/>
              </a:rPr>
              <a:t>http://www.sconul.ac.uk/sites/default/files/documents/Seven_pillars2.pdf</a:t>
            </a:r>
            <a:endParaRPr lang="en-GB" sz="1200" u="sng" dirty="0"/>
          </a:p>
          <a:p>
            <a:r>
              <a:rPr lang="en-GB" sz="1200" dirty="0"/>
              <a:t>UNESCO. (2003). The Prague declaration “Towards an information literate society” Retrieved January 8, 2015 from </a:t>
            </a:r>
            <a:r>
              <a:rPr lang="en-GB" sz="1200" u="sng" dirty="0">
                <a:hlinkClick r:id="rId6"/>
              </a:rPr>
              <a:t>http://www.unesco.org/new/fileadmin/MULTIMEDIA/HQ/CI/CI/pdf/PragueDeclaration.pdf </a:t>
            </a:r>
            <a:endParaRPr lang="en-GB" sz="1200" dirty="0"/>
          </a:p>
          <a:p>
            <a:pPr marL="0" indent="0">
              <a:buNone/>
            </a:pPr>
            <a:endParaRPr lang="en-GB" dirty="0"/>
          </a:p>
        </p:txBody>
      </p:sp>
      <p:sp>
        <p:nvSpPr>
          <p:cNvPr id="4"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22</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2743368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21" y="204685"/>
            <a:ext cx="6148993" cy="695325"/>
          </a:xfrm>
        </p:spPr>
        <p:txBody>
          <a:bodyPr/>
          <a:lstStyle/>
          <a:p>
            <a:pPr algn="ctr"/>
            <a:r>
              <a:rPr lang="en-GB" sz="2400" dirty="0" smtClean="0"/>
              <a:t>References</a:t>
            </a:r>
            <a:endParaRPr lang="en-GB" sz="2400" dirty="0"/>
          </a:p>
        </p:txBody>
      </p:sp>
      <p:sp>
        <p:nvSpPr>
          <p:cNvPr id="3" name="Content Placeholder 2"/>
          <p:cNvSpPr>
            <a:spLocks noGrp="1"/>
          </p:cNvSpPr>
          <p:nvPr>
            <p:ph idx="1"/>
          </p:nvPr>
        </p:nvSpPr>
        <p:spPr>
          <a:xfrm>
            <a:off x="336648" y="1087222"/>
            <a:ext cx="8448674" cy="5568102"/>
          </a:xfrm>
        </p:spPr>
        <p:txBody>
          <a:bodyPr/>
          <a:lstStyle/>
          <a:p>
            <a:r>
              <a:rPr lang="en-GB" sz="1200" dirty="0" smtClean="0"/>
              <a:t>Webber</a:t>
            </a:r>
            <a:r>
              <a:rPr lang="en-GB" sz="1200" dirty="0"/>
              <a:t>, S. and Johnston, B. (2013) Transforming IL for HE in the 21st century: a Lifelong Learning approach. in Hepworth, M. and Walton, G. (Eds.) Developing people's information capabilities fostering information literacy in educational, workplace and community contexts. Emerald. pp.15-30.</a:t>
            </a:r>
          </a:p>
          <a:p>
            <a:pPr marL="342900" lvl="1" indent="-342900">
              <a:buFontTx/>
              <a:buChar char="•"/>
            </a:pPr>
            <a:r>
              <a:rPr lang="en-GB" sz="1200" dirty="0"/>
              <a:t>Williams. D., Wavell. C. &amp; Coles. L. (2001). Research into the </a:t>
            </a:r>
            <a:r>
              <a:rPr lang="en-GB" sz="1200" i="1" dirty="0"/>
              <a:t>Impact of school library services on achievement and learning</a:t>
            </a:r>
            <a:r>
              <a:rPr lang="en-GB" sz="1200" dirty="0"/>
              <a:t>. Retrieved from </a:t>
            </a:r>
            <a:r>
              <a:rPr lang="en-GB" sz="1200" u="sng" dirty="0">
                <a:hlinkClick r:id="rId3"/>
              </a:rPr>
              <a:t>https://www.rgu.ac.uk/3AC6AB20-595B-11E1-BF5B000D609CB064</a:t>
            </a:r>
            <a:r>
              <a:rPr lang="en-GB" sz="1200" dirty="0"/>
              <a:t> 8</a:t>
            </a:r>
            <a:r>
              <a:rPr lang="en-GB" sz="1200" baseline="30000" dirty="0"/>
              <a:t>th</a:t>
            </a:r>
            <a:r>
              <a:rPr lang="en-GB" sz="1200" dirty="0"/>
              <a:t> February 2015.</a:t>
            </a:r>
            <a:endParaRPr lang="en-GB" sz="1200" dirty="0">
              <a:ea typeface="Times New Roman" panose="02020603050405020304" pitchFamily="18" charset="0"/>
            </a:endParaRPr>
          </a:p>
          <a:p>
            <a:pPr marL="342900" lvl="1" indent="-342900">
              <a:buFontTx/>
              <a:buChar char="•"/>
            </a:pPr>
            <a:r>
              <a:rPr lang="en-GB" sz="1200" dirty="0"/>
              <a:t>Williams. D., Cooper, K. &amp; Wavell. C. (2014).Information literacy in the workplace: an annotated bibliography. Retrieved from </a:t>
            </a:r>
            <a:r>
              <a:rPr lang="en-GB" sz="1200" dirty="0">
                <a:ea typeface="Times New Roman" panose="02020603050405020304" pitchFamily="18" charset="0"/>
                <a:hlinkClick r:id="rId4"/>
              </a:rPr>
              <a:t>http://www.researchinfonet.org/wp-content/uploads/2014/01/Workplace-IL-annotated-bibliography.pdf</a:t>
            </a:r>
            <a:r>
              <a:rPr lang="en-GB" sz="1200" dirty="0">
                <a:ea typeface="Times New Roman" panose="02020603050405020304" pitchFamily="18" charset="0"/>
              </a:rPr>
              <a:t> </a:t>
            </a:r>
            <a:r>
              <a:rPr lang="en-GB" sz="1200" dirty="0"/>
              <a:t>June 19, 2015.</a:t>
            </a:r>
            <a:r>
              <a:rPr lang="en-GB" sz="1200" dirty="0">
                <a:ea typeface="Times New Roman" panose="02020603050405020304" pitchFamily="18" charset="0"/>
              </a:rPr>
              <a:t> </a:t>
            </a:r>
          </a:p>
          <a:p>
            <a:pPr marL="342900" lvl="1" indent="-342900">
              <a:buFontTx/>
              <a:buChar char="•"/>
            </a:pPr>
            <a:r>
              <a:rPr lang="en-GB" sz="1200" dirty="0">
                <a:ea typeface="Times New Roman" panose="02020603050405020304" pitchFamily="18" charset="0"/>
              </a:rPr>
              <a:t>Wilson , T. (2015) </a:t>
            </a:r>
            <a:r>
              <a:rPr lang="en-GB" sz="1200" dirty="0"/>
              <a:t> Information Literacy and Trade Unions . </a:t>
            </a:r>
            <a:r>
              <a:rPr lang="en-GB" sz="1200" kern="1200" dirty="0"/>
              <a:t>Paper presented at the Librarians’ Information Literacy Annual Conference, 8th – 10th April 2015. Newcastle, UK. Available at:</a:t>
            </a:r>
            <a:r>
              <a:rPr lang="en-GB" sz="1200" dirty="0">
                <a:hlinkClick r:id="rId5"/>
              </a:rPr>
              <a:t> Information Literacy and Trade Unions</a:t>
            </a:r>
            <a:r>
              <a:rPr lang="en-GB" sz="1200" dirty="0"/>
              <a:t> (audio only). </a:t>
            </a:r>
          </a:p>
          <a:p>
            <a:pPr marL="342900" lvl="1" indent="-342900">
              <a:buFontTx/>
              <a:buChar char="•"/>
            </a:pPr>
            <a:r>
              <a:rPr lang="en-GB" sz="1200" dirty="0" err="1"/>
              <a:t>Wai-yi</a:t>
            </a:r>
            <a:r>
              <a:rPr lang="en-GB" sz="1200" dirty="0"/>
              <a:t> Cheuk, B. (1998). Modelling the Information Seeking and Use Process in the Workplace: Employing Sense-Making Approach. </a:t>
            </a:r>
            <a:r>
              <a:rPr lang="en-GB" sz="1200" i="1" dirty="0"/>
              <a:t>Division of Information Studies</a:t>
            </a:r>
            <a:r>
              <a:rPr lang="en-GB" sz="1200" dirty="0"/>
              <a:t>, </a:t>
            </a:r>
            <a:r>
              <a:rPr lang="en-GB" sz="1200" i="1" dirty="0"/>
              <a:t>4</a:t>
            </a:r>
            <a:r>
              <a:rPr lang="en-GB" sz="1200" dirty="0"/>
              <a:t>(2), 7. Retrieved from </a:t>
            </a:r>
            <a:r>
              <a:rPr lang="en-GB" sz="1200" dirty="0">
                <a:hlinkClick r:id="rId6"/>
              </a:rPr>
              <a:t>http://informationr.net/ir/4-2/isic/cheuk.html</a:t>
            </a:r>
            <a:r>
              <a:rPr lang="en-GB" sz="1200" dirty="0"/>
              <a:t> June 19, 2015.</a:t>
            </a:r>
          </a:p>
          <a:p>
            <a:pPr marL="342900" lvl="1" indent="-342900">
              <a:buFontTx/>
              <a:buChar char="•"/>
            </a:pPr>
            <a:r>
              <a:rPr lang="en-GB" sz="1200" dirty="0"/>
              <a:t>Zurkowski, P. (1974). T</a:t>
            </a:r>
            <a:r>
              <a:rPr lang="en-GB" sz="1200" i="1" dirty="0"/>
              <a:t>he information services environment: relationships and priorities</a:t>
            </a:r>
            <a:r>
              <a:rPr lang="en-GB" sz="1200" dirty="0"/>
              <a:t>. Washington. National Commission on Libraries and Information Science. Retrieved January 22, 2015 from </a:t>
            </a:r>
            <a:r>
              <a:rPr lang="en-GB" sz="1200" u="sng" dirty="0">
                <a:hlinkClick r:id="rId7"/>
              </a:rPr>
              <a:t>http://files.eric.ed.gov/fulltext/ED100391.pdf</a:t>
            </a:r>
            <a:r>
              <a:rPr lang="en-GB" sz="1200" dirty="0"/>
              <a:t> </a:t>
            </a:r>
          </a:p>
          <a:p>
            <a:endParaRPr lang="en-GB" sz="1200" dirty="0"/>
          </a:p>
          <a:p>
            <a:pPr marL="0" indent="0">
              <a:buNone/>
            </a:pPr>
            <a:endParaRPr lang="en-GB" dirty="0"/>
          </a:p>
        </p:txBody>
      </p:sp>
      <p:sp>
        <p:nvSpPr>
          <p:cNvPr id="4"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23</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3009167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4"/>
          <p:cNvSpPr>
            <a:spLocks noGrp="1"/>
          </p:cNvSpPr>
          <p:nvPr>
            <p:ph idx="1"/>
          </p:nvPr>
        </p:nvSpPr>
        <p:spPr>
          <a:xfrm>
            <a:off x="346075" y="1279525"/>
            <a:ext cx="8448675" cy="5037138"/>
          </a:xfrm>
        </p:spPr>
        <p:txBody>
          <a:bodyPr/>
          <a:lstStyle/>
          <a:p>
            <a:pPr eaLnBrk="1" hangingPunct="1"/>
            <a:endParaRPr lang="en-GB" altLang="en-US" dirty="0" smtClean="0"/>
          </a:p>
          <a:p>
            <a:pPr marL="0" indent="0" algn="ctr">
              <a:buNone/>
            </a:pPr>
            <a:r>
              <a:rPr lang="en-GB" altLang="en-US" sz="2800" dirty="0" smtClean="0">
                <a:latin typeface="+mj-lt"/>
              </a:rPr>
              <a:t>How can Information </a:t>
            </a:r>
            <a:r>
              <a:rPr lang="en-GB" altLang="en-US" sz="2800" dirty="0">
                <a:latin typeface="+mj-lt"/>
              </a:rPr>
              <a:t>L</a:t>
            </a:r>
            <a:r>
              <a:rPr lang="en-GB" altLang="en-US" sz="2800" dirty="0" smtClean="0">
                <a:latin typeface="+mj-lt"/>
              </a:rPr>
              <a:t>iteracy be modelled </a:t>
            </a:r>
            <a:br>
              <a:rPr lang="en-GB" altLang="en-US" sz="2800" dirty="0" smtClean="0">
                <a:latin typeface="+mj-lt"/>
              </a:rPr>
            </a:br>
            <a:r>
              <a:rPr lang="en-GB" altLang="en-US" sz="2800" dirty="0" smtClean="0">
                <a:latin typeface="+mj-lt"/>
              </a:rPr>
              <a:t>from a lifelong learning perspective?</a:t>
            </a:r>
            <a:endParaRPr lang="en-GB" altLang="en-US" sz="2800" dirty="0">
              <a:latin typeface="+mj-lt"/>
            </a:endParaRPr>
          </a:p>
          <a:p>
            <a:pPr marL="0" indent="0" eaLnBrk="1" hangingPunct="1">
              <a:buNone/>
            </a:pPr>
            <a:endParaRPr lang="en-GB" altLang="en-US" dirty="0" smtClean="0"/>
          </a:p>
          <a:p>
            <a:pPr marL="0" indent="0" algn="ctr" eaLnBrk="1" hangingPunct="1">
              <a:buNone/>
            </a:pPr>
            <a:r>
              <a:rPr lang="en-GB" altLang="en-US" sz="1800" dirty="0" smtClean="0"/>
              <a:t>Christine Irving</a:t>
            </a:r>
          </a:p>
          <a:p>
            <a:pPr marL="0" indent="0" algn="ctr">
              <a:buNone/>
            </a:pPr>
            <a:r>
              <a:rPr lang="en-GB" altLang="en-US" sz="1800" dirty="0" smtClean="0"/>
              <a:t>PhD Student</a:t>
            </a:r>
          </a:p>
          <a:p>
            <a:pPr marL="0" indent="0" algn="ctr">
              <a:buNone/>
            </a:pPr>
            <a:r>
              <a:rPr lang="en-GB" altLang="en-US" sz="1800" dirty="0" smtClean="0"/>
              <a:t>Centre for Social Informatics, </a:t>
            </a:r>
          </a:p>
          <a:p>
            <a:pPr marL="0" indent="0" algn="ctr">
              <a:buNone/>
            </a:pPr>
            <a:r>
              <a:rPr lang="en-GB" altLang="en-US" sz="1800" dirty="0" smtClean="0"/>
              <a:t>Edinburgh Napier University </a:t>
            </a:r>
          </a:p>
          <a:p>
            <a:pPr marL="0" indent="0" algn="ctr">
              <a:buNone/>
            </a:pPr>
            <a:r>
              <a:rPr lang="en-GB" altLang="en-US" sz="1800" dirty="0" smtClean="0">
                <a:hlinkClick r:id="rId3"/>
              </a:rPr>
              <a:t>c.irving@napier.ac.uk</a:t>
            </a:r>
            <a:r>
              <a:rPr lang="en-GB" altLang="en-US" sz="1800" dirty="0" smtClean="0"/>
              <a:t> </a:t>
            </a:r>
          </a:p>
          <a:p>
            <a:pPr marL="0" indent="0" algn="ctr">
              <a:buNone/>
            </a:pPr>
            <a:r>
              <a:rPr lang="en-GB" altLang="en-US" sz="1800" dirty="0"/>
              <a:t>@</a:t>
            </a:r>
            <a:r>
              <a:rPr lang="en-GB" altLang="en-US" sz="1800" dirty="0" err="1" smtClean="0"/>
              <a:t>CM_Irving</a:t>
            </a:r>
            <a:r>
              <a:rPr lang="en-GB" altLang="en-US" sz="1800" dirty="0" smtClean="0"/>
              <a:t> </a:t>
            </a:r>
          </a:p>
          <a:p>
            <a:pPr marL="0" indent="0" algn="ctr">
              <a:buNone/>
            </a:pPr>
            <a:endParaRPr lang="en-GB" altLang="en-US" dirty="0"/>
          </a:p>
          <a:p>
            <a:pPr marL="0" indent="0" algn="ctr">
              <a:buNone/>
            </a:pPr>
            <a:endParaRPr lang="en-GB" altLang="en-US" dirty="0" smtClean="0"/>
          </a:p>
          <a:p>
            <a:pPr marL="0" indent="0" algn="ctr">
              <a:buNone/>
            </a:pPr>
            <a:r>
              <a:rPr lang="en-GB" altLang="en-US" sz="1800" dirty="0" smtClean="0"/>
              <a:t>Paper presented at </a:t>
            </a:r>
            <a:r>
              <a:rPr lang="en-GB" altLang="en-US" sz="1800" i="1" dirty="0" smtClean="0"/>
              <a:t>Information: interactions and impact (i3)</a:t>
            </a:r>
          </a:p>
          <a:p>
            <a:pPr marL="0" indent="0" algn="ctr">
              <a:buNone/>
            </a:pPr>
            <a:r>
              <a:rPr lang="en-GB" altLang="en-US" sz="1800" dirty="0" smtClean="0"/>
              <a:t>Aberdeen, June 2015</a:t>
            </a:r>
          </a:p>
          <a:p>
            <a:endParaRPr lang="en-GB" altLang="en-US" dirty="0" smtClean="0"/>
          </a:p>
          <a:p>
            <a:pPr eaLnBrk="1" hangingPunct="1"/>
            <a:endParaRPr lang="en-GB" altLang="en-US" dirty="0" smtClean="0"/>
          </a:p>
          <a:p>
            <a:pPr eaLnBrk="1" hangingPunct="1"/>
            <a:endParaRPr lang="en-GB" altLang="en-US" dirty="0" smtClean="0"/>
          </a:p>
        </p:txBody>
      </p:sp>
      <p:sp>
        <p:nvSpPr>
          <p:cNvPr id="3"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24</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3899750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62" y="392397"/>
            <a:ext cx="5817855" cy="695325"/>
          </a:xfrm>
        </p:spPr>
        <p:txBody>
          <a:bodyPr/>
          <a:lstStyle/>
          <a:p>
            <a:pPr algn="ctr"/>
            <a:r>
              <a:rPr lang="en-GB" sz="2400" dirty="0" smtClean="0"/>
              <a:t>Information Literacy definition/s</a:t>
            </a:r>
            <a:endParaRPr lang="en-GB" sz="2400" dirty="0"/>
          </a:p>
        </p:txBody>
      </p:sp>
      <p:sp>
        <p:nvSpPr>
          <p:cNvPr id="3" name="Content Placeholder 2"/>
          <p:cNvSpPr>
            <a:spLocks noGrp="1"/>
          </p:cNvSpPr>
          <p:nvPr>
            <p:ph idx="1"/>
          </p:nvPr>
        </p:nvSpPr>
        <p:spPr>
          <a:xfrm>
            <a:off x="337615" y="5453308"/>
            <a:ext cx="8448674" cy="1008631"/>
          </a:xfrm>
        </p:spPr>
        <p:txBody>
          <a:bodyPr/>
          <a:lstStyle/>
          <a:p>
            <a:pPr marL="0" indent="0">
              <a:buNone/>
            </a:pPr>
            <a:r>
              <a:rPr lang="en-GB" sz="1800" b="1" dirty="0" smtClean="0"/>
              <a:t>CILIP (2004) Definition </a:t>
            </a:r>
          </a:p>
          <a:p>
            <a:pPr marL="0" indent="0">
              <a:buNone/>
            </a:pPr>
            <a:r>
              <a:rPr lang="en-GB" sz="1800" i="1" dirty="0" smtClean="0"/>
              <a:t>Information Literacy </a:t>
            </a:r>
            <a:r>
              <a:rPr lang="en-GB" sz="1800" i="1" dirty="0"/>
              <a:t>is knowing when and why you need information, where to find it, and how to evaluate, use and communicate it in an ethical manner</a:t>
            </a:r>
            <a:r>
              <a:rPr lang="en-GB" sz="1800" i="1" dirty="0" smtClean="0"/>
              <a:t>.</a:t>
            </a:r>
          </a:p>
          <a:p>
            <a:pPr marL="0" indent="0">
              <a:buNone/>
            </a:pPr>
            <a:endParaRPr lang="en-GB" sz="1400" dirty="0"/>
          </a:p>
          <a:p>
            <a:pPr marL="0" indent="0">
              <a:buNone/>
            </a:pPr>
            <a:endParaRPr lang="en-GB" sz="1400" dirty="0"/>
          </a:p>
          <a:p>
            <a:pPr marL="0" indent="0" algn="ctr">
              <a:buNone/>
            </a:pPr>
            <a:endParaRPr lang="en-GB" sz="1200" dirty="0"/>
          </a:p>
          <a:p>
            <a:pPr marL="0" indent="0">
              <a:buNone/>
            </a:pPr>
            <a:endParaRPr lang="en-GB" dirty="0"/>
          </a:p>
        </p:txBody>
      </p:sp>
      <p:sp>
        <p:nvSpPr>
          <p:cNvPr id="4" name="Content Placeholder 2"/>
          <p:cNvSpPr txBox="1">
            <a:spLocks/>
          </p:cNvSpPr>
          <p:nvPr/>
        </p:nvSpPr>
        <p:spPr bwMode="auto">
          <a:xfrm>
            <a:off x="4731775" y="1418045"/>
            <a:ext cx="4224337" cy="370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GB" sz="1800" b="1" kern="0" dirty="0" smtClean="0"/>
          </a:p>
          <a:p>
            <a:pPr lvl="1"/>
            <a:r>
              <a:rPr lang="en-GB" sz="1800" kern="0" dirty="0" smtClean="0"/>
              <a:t>number of definitions; some commonality but they can vary by: country, institutions, LIS professional bodies, non government organisations, researchers and practitioners </a:t>
            </a:r>
          </a:p>
          <a:p>
            <a:pPr marL="457200" lvl="1" indent="0">
              <a:buFontTx/>
              <a:buNone/>
            </a:pPr>
            <a:endParaRPr lang="en-GB" sz="1800" kern="0" dirty="0" smtClean="0"/>
          </a:p>
          <a:p>
            <a:pPr lvl="1"/>
            <a:r>
              <a:rPr lang="en-GB" sz="1800" kern="0" dirty="0" smtClean="0"/>
              <a:t>some recognition for the term gained predominantly within LIS but explanation still required</a:t>
            </a:r>
          </a:p>
          <a:p>
            <a:pPr marL="0" indent="0">
              <a:buFontTx/>
              <a:buNone/>
            </a:pPr>
            <a:endParaRPr lang="en-GB" sz="1800" kern="0" dirty="0" smtClean="0"/>
          </a:p>
          <a:p>
            <a:pPr marL="0" indent="0">
              <a:buFontTx/>
              <a:buNone/>
            </a:pPr>
            <a:endParaRPr lang="en-GB" sz="1400" kern="0" dirty="0" smtClean="0"/>
          </a:p>
          <a:p>
            <a:pPr marL="0" indent="0">
              <a:buFontTx/>
              <a:buNone/>
            </a:pPr>
            <a:endParaRPr lang="en-GB" sz="1400" kern="0" dirty="0" smtClean="0"/>
          </a:p>
          <a:p>
            <a:pPr marL="0" indent="0" algn="ctr">
              <a:buFontTx/>
              <a:buNone/>
            </a:pPr>
            <a:endParaRPr lang="en-GB" sz="1200" kern="0" dirty="0" smtClean="0"/>
          </a:p>
          <a:p>
            <a:pPr marL="0" indent="0">
              <a:buFontTx/>
              <a:buNone/>
            </a:pPr>
            <a:endParaRPr lang="en-GB" kern="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02" y="1087722"/>
            <a:ext cx="382905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3</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3469823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9350882"/>
              </p:ext>
            </p:extLst>
          </p:nvPr>
        </p:nvGraphicFramePr>
        <p:xfrm>
          <a:off x="187568" y="937846"/>
          <a:ext cx="8956431" cy="5920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181952" y="189279"/>
            <a:ext cx="6300910" cy="695325"/>
          </a:xfrm>
        </p:spPr>
        <p:txBody>
          <a:bodyPr/>
          <a:lstStyle/>
          <a:p>
            <a:r>
              <a:rPr lang="en-GB" sz="2400" dirty="0"/>
              <a:t>I</a:t>
            </a:r>
            <a:r>
              <a:rPr lang="en-GB" sz="2400" dirty="0" smtClean="0"/>
              <a:t>nformation </a:t>
            </a:r>
            <a:r>
              <a:rPr lang="en-GB" sz="2400" dirty="0"/>
              <a:t>L</a:t>
            </a:r>
            <a:r>
              <a:rPr lang="en-GB" sz="2400" dirty="0" smtClean="0"/>
              <a:t>iteracy 1974-2004</a:t>
            </a:r>
            <a:endParaRPr lang="en-GB" sz="2400" dirty="0"/>
          </a:p>
        </p:txBody>
      </p:sp>
      <p:sp>
        <p:nvSpPr>
          <p:cNvPr id="6"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4</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439232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55" y="376742"/>
            <a:ext cx="5967351" cy="695325"/>
          </a:xfrm>
        </p:spPr>
        <p:txBody>
          <a:bodyPr/>
          <a:lstStyle/>
          <a:p>
            <a:pPr algn="ctr"/>
            <a:r>
              <a:rPr lang="en-GB" sz="2400" dirty="0" smtClean="0"/>
              <a:t>Information Literacy </a:t>
            </a:r>
            <a:r>
              <a:rPr lang="en-GB" sz="2400" dirty="0"/>
              <a:t>narrative</a:t>
            </a:r>
          </a:p>
        </p:txBody>
      </p:sp>
      <p:sp>
        <p:nvSpPr>
          <p:cNvPr id="3" name="Content Placeholder 2"/>
          <p:cNvSpPr>
            <a:spLocks noGrp="1"/>
          </p:cNvSpPr>
          <p:nvPr>
            <p:ph idx="1"/>
          </p:nvPr>
        </p:nvSpPr>
        <p:spPr>
          <a:xfrm>
            <a:off x="390898" y="1415657"/>
            <a:ext cx="8448674" cy="4797573"/>
          </a:xfrm>
        </p:spPr>
        <p:txBody>
          <a:bodyPr/>
          <a:lstStyle/>
          <a:p>
            <a:pPr marL="0" indent="0">
              <a:buNone/>
            </a:pPr>
            <a:r>
              <a:rPr lang="en-GB" sz="1800" dirty="0" smtClean="0"/>
              <a:t>Three </a:t>
            </a:r>
            <a:r>
              <a:rPr lang="en-GB" sz="1800" dirty="0"/>
              <a:t>different but overlapping </a:t>
            </a:r>
            <a:r>
              <a:rPr lang="en-GB" sz="1800" dirty="0" smtClean="0"/>
              <a:t>strands:</a:t>
            </a:r>
          </a:p>
          <a:p>
            <a:pPr marL="0" indent="0">
              <a:buNone/>
            </a:pPr>
            <a:endParaRPr lang="en-GB" sz="1800" dirty="0" smtClean="0"/>
          </a:p>
          <a:p>
            <a:pPr lvl="1">
              <a:buFont typeface="+mj-lt"/>
              <a:buAutoNum type="arabicPeriod"/>
            </a:pPr>
            <a:r>
              <a:rPr lang="en-GB" sz="1800" b="1" dirty="0" smtClean="0"/>
              <a:t>texts </a:t>
            </a:r>
            <a:r>
              <a:rPr lang="en-GB" sz="1800" b="1" dirty="0"/>
              <a:t>written by </a:t>
            </a:r>
            <a:r>
              <a:rPr lang="en-GB" sz="1800" b="1" dirty="0" smtClean="0"/>
              <a:t>practitioners </a:t>
            </a:r>
            <a:r>
              <a:rPr lang="en-GB" sz="1800" dirty="0" smtClean="0"/>
              <a:t>examples of good practice</a:t>
            </a:r>
          </a:p>
          <a:p>
            <a:pPr lvl="1">
              <a:buFont typeface="+mj-lt"/>
              <a:buAutoNum type="arabicPeriod"/>
            </a:pPr>
            <a:endParaRPr lang="en-GB" sz="1800" dirty="0" smtClean="0"/>
          </a:p>
          <a:p>
            <a:pPr marL="800100" lvl="1" indent="-342900">
              <a:buFont typeface="+mj-lt"/>
              <a:buAutoNum type="arabicPeriod"/>
            </a:pPr>
            <a:endParaRPr lang="en-GB" sz="1800" dirty="0"/>
          </a:p>
          <a:p>
            <a:pPr lvl="1">
              <a:buFont typeface="+mj-lt"/>
              <a:buAutoNum type="arabicPeriod"/>
            </a:pPr>
            <a:r>
              <a:rPr lang="en-GB" sz="1800" b="1" dirty="0" smtClean="0"/>
              <a:t>policy-making </a:t>
            </a:r>
            <a:r>
              <a:rPr lang="en-GB" sz="1800" b="1" dirty="0"/>
              <a:t>texts that explicitly stress the </a:t>
            </a:r>
            <a:r>
              <a:rPr lang="en-GB" sz="1800" b="1" dirty="0" smtClean="0"/>
              <a:t>importance </a:t>
            </a:r>
            <a:r>
              <a:rPr lang="en-GB" sz="1800" b="1" dirty="0"/>
              <a:t>of all people becoming information literate</a:t>
            </a:r>
            <a:r>
              <a:rPr lang="en-GB" sz="1800" dirty="0"/>
              <a:t>, </a:t>
            </a:r>
            <a:r>
              <a:rPr lang="en-GB" sz="1800" dirty="0" smtClean="0"/>
              <a:t>e.g. documents published or supported by organizations such IFLA and UNESCO </a:t>
            </a:r>
          </a:p>
          <a:p>
            <a:pPr lvl="1">
              <a:buFont typeface="+mj-lt"/>
              <a:buAutoNum type="arabicPeriod"/>
            </a:pPr>
            <a:endParaRPr lang="en-GB" sz="1800" dirty="0" smtClean="0"/>
          </a:p>
          <a:p>
            <a:pPr lvl="1">
              <a:buFont typeface="+mj-lt"/>
              <a:buAutoNum type="arabicPeriod"/>
            </a:pPr>
            <a:r>
              <a:rPr lang="en-GB" sz="1800" dirty="0"/>
              <a:t>c</a:t>
            </a:r>
            <a:r>
              <a:rPr lang="en-GB" sz="1800" dirty="0" smtClean="0"/>
              <a:t>ontains a growing body of </a:t>
            </a:r>
            <a:r>
              <a:rPr lang="en-GB" sz="1800" b="1" dirty="0" smtClean="0"/>
              <a:t>empirically </a:t>
            </a:r>
            <a:r>
              <a:rPr lang="en-GB" sz="1800" b="1" dirty="0"/>
              <a:t>and theoretically grounded research texts </a:t>
            </a:r>
            <a:r>
              <a:rPr lang="en-GB" sz="1800" dirty="0"/>
              <a:t>produced at university </a:t>
            </a:r>
            <a:r>
              <a:rPr lang="en-GB" sz="1800" dirty="0" smtClean="0"/>
              <a:t>departments </a:t>
            </a:r>
            <a:endParaRPr lang="en-GB" sz="1800" dirty="0"/>
          </a:p>
          <a:p>
            <a:pPr marL="457200" lvl="1" indent="0">
              <a:buNone/>
            </a:pPr>
            <a:r>
              <a:rPr lang="en-GB" sz="1800" dirty="0" smtClean="0"/>
              <a:t>			</a:t>
            </a:r>
          </a:p>
          <a:p>
            <a:pPr marL="457200" lvl="1" indent="0">
              <a:buNone/>
            </a:pPr>
            <a:r>
              <a:rPr lang="en-GB" sz="1800" dirty="0"/>
              <a:t>	</a:t>
            </a:r>
            <a:r>
              <a:rPr lang="en-GB" sz="1800" dirty="0" smtClean="0"/>
              <a:t>			Pilerot </a:t>
            </a:r>
            <a:r>
              <a:rPr lang="en-GB" sz="1800" dirty="0"/>
              <a:t>and </a:t>
            </a:r>
            <a:r>
              <a:rPr lang="en-GB" sz="1800" dirty="0" smtClean="0"/>
              <a:t>Lindberg (2011) &amp; Pilerot </a:t>
            </a:r>
            <a:r>
              <a:rPr lang="en-GB" sz="1800" dirty="0"/>
              <a:t>(</a:t>
            </a:r>
            <a:r>
              <a:rPr lang="en-GB" sz="1800" dirty="0" smtClean="0"/>
              <a:t>2014)</a:t>
            </a:r>
            <a:endParaRPr lang="en-GB" sz="1800" dirty="0"/>
          </a:p>
          <a:p>
            <a:pPr marL="0" indent="0">
              <a:buNone/>
            </a:pPr>
            <a:endParaRPr lang="en-GB" dirty="0"/>
          </a:p>
        </p:txBody>
      </p:sp>
      <p:sp>
        <p:nvSpPr>
          <p:cNvPr id="4"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5</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979086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2398824" y="3777635"/>
            <a:ext cx="1759367" cy="1759368"/>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2345154" y="2345154"/>
                </a:moveTo>
                <a:cubicBezTo>
                  <a:pt x="1049961" y="2345154"/>
                  <a:pt x="0" y="1295193"/>
                  <a:pt x="0" y="0"/>
                </a:cubicBezTo>
                <a:lnTo>
                  <a:pt x="2345154" y="0"/>
                </a:lnTo>
                <a:lnTo>
                  <a:pt x="2345154" y="2345154"/>
                </a:lnTo>
                <a:close/>
              </a:path>
            </a:pathLst>
          </a:custGeom>
          <a:solidFill>
            <a:schemeClr val="accent1">
              <a:lumMod val="2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112" tIns="78232" rIns="78232" bIns="765112" numCol="1" spcCol="1270" anchor="ctr" anchorCtr="0">
            <a:noAutofit/>
          </a:bodyPr>
          <a:lstStyle/>
          <a:p>
            <a:pPr defTabSz="488950">
              <a:lnSpc>
                <a:spcPct val="90000"/>
              </a:lnSpc>
              <a:spcAft>
                <a:spcPct val="35000"/>
              </a:spcAft>
            </a:pPr>
            <a:endParaRPr lang="en-GB" sz="900" dirty="0">
              <a:solidFill>
                <a:schemeClr val="bg1"/>
              </a:solidFill>
            </a:endParaRPr>
          </a:p>
          <a:p>
            <a:pPr defTabSz="488950">
              <a:lnSpc>
                <a:spcPct val="90000"/>
              </a:lnSpc>
              <a:spcAft>
                <a:spcPct val="35000"/>
              </a:spcAft>
            </a:pPr>
            <a:r>
              <a:rPr lang="en-GB" sz="900" dirty="0" smtClean="0">
                <a:solidFill>
                  <a:schemeClr val="bg1"/>
                </a:solidFill>
              </a:rPr>
              <a:t>Herring </a:t>
            </a:r>
            <a:r>
              <a:rPr lang="en-GB" sz="900" dirty="0">
                <a:solidFill>
                  <a:schemeClr val="bg1"/>
                </a:solidFill>
              </a:rPr>
              <a:t>(1996, </a:t>
            </a:r>
            <a:r>
              <a:rPr lang="en-GB" sz="900" dirty="0" smtClean="0">
                <a:solidFill>
                  <a:schemeClr val="bg1"/>
                </a:solidFill>
              </a:rPr>
              <a:t>1999, 2004)</a:t>
            </a:r>
            <a:endParaRPr lang="en-GB" sz="900" dirty="0">
              <a:solidFill>
                <a:schemeClr val="bg1"/>
              </a:solidFill>
            </a:endParaRPr>
          </a:p>
          <a:p>
            <a:pPr defTabSz="488950">
              <a:lnSpc>
                <a:spcPct val="90000"/>
              </a:lnSpc>
              <a:spcAft>
                <a:spcPct val="35000"/>
              </a:spcAft>
            </a:pPr>
            <a:r>
              <a:rPr lang="en-GB" sz="900" dirty="0">
                <a:solidFill>
                  <a:schemeClr val="bg1"/>
                </a:solidFill>
              </a:rPr>
              <a:t>Williams, Wavell &amp; Coles (2001)</a:t>
            </a:r>
          </a:p>
          <a:p>
            <a:pPr defTabSz="488950">
              <a:lnSpc>
                <a:spcPct val="90000"/>
              </a:lnSpc>
              <a:spcAft>
                <a:spcPct val="35000"/>
              </a:spcAft>
            </a:pPr>
            <a:r>
              <a:rPr lang="en-GB" sz="900" dirty="0" smtClean="0">
                <a:solidFill>
                  <a:schemeClr val="bg1"/>
                </a:solidFill>
              </a:rPr>
              <a:t>Pickard </a:t>
            </a:r>
            <a:r>
              <a:rPr lang="en-GB" sz="900" dirty="0">
                <a:solidFill>
                  <a:schemeClr val="bg1"/>
                </a:solidFill>
              </a:rPr>
              <a:t>(2004)</a:t>
            </a:r>
          </a:p>
          <a:p>
            <a:pPr defTabSz="488950">
              <a:lnSpc>
                <a:spcPct val="90000"/>
              </a:lnSpc>
              <a:spcAft>
                <a:spcPct val="35000"/>
              </a:spcAft>
            </a:pPr>
            <a:r>
              <a:rPr lang="en-GB" sz="900" dirty="0">
                <a:solidFill>
                  <a:schemeClr val="bg1"/>
                </a:solidFill>
              </a:rPr>
              <a:t>Shenton (2004</a:t>
            </a:r>
            <a:r>
              <a:rPr lang="en-GB" sz="900" dirty="0" smtClean="0">
                <a:solidFill>
                  <a:schemeClr val="bg1"/>
                </a:solidFill>
              </a:rPr>
              <a:t>)</a:t>
            </a:r>
          </a:p>
          <a:p>
            <a:pPr defTabSz="488950">
              <a:lnSpc>
                <a:spcPct val="90000"/>
              </a:lnSpc>
              <a:spcAft>
                <a:spcPct val="35000"/>
              </a:spcAft>
            </a:pPr>
            <a:endParaRPr lang="en-GB" sz="900" dirty="0">
              <a:solidFill>
                <a:schemeClr val="bg1"/>
              </a:solidFill>
            </a:endParaRPr>
          </a:p>
        </p:txBody>
      </p:sp>
      <p:sp>
        <p:nvSpPr>
          <p:cNvPr id="5" name="Freeform 4"/>
          <p:cNvSpPr/>
          <p:nvPr/>
        </p:nvSpPr>
        <p:spPr>
          <a:xfrm>
            <a:off x="2398824" y="1937003"/>
            <a:ext cx="1759367" cy="1759368"/>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0" y="2345154"/>
                </a:moveTo>
                <a:cubicBezTo>
                  <a:pt x="0" y="1049961"/>
                  <a:pt x="1049961" y="0"/>
                  <a:pt x="2345154" y="0"/>
                </a:cubicBezTo>
                <a:lnTo>
                  <a:pt x="2345154" y="2345154"/>
                </a:lnTo>
                <a:lnTo>
                  <a:pt x="0" y="2345154"/>
                </a:lnTo>
                <a:close/>
              </a:path>
            </a:pathLst>
          </a:custGeom>
          <a:solidFill>
            <a:srgbClr val="7030A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112" tIns="765112" rIns="78232" bIns="78232" numCol="1" spcCol="1270" anchor="ctr" anchorCtr="0">
            <a:noAutofit/>
          </a:bodyPr>
          <a:lstStyle/>
          <a:p>
            <a:pPr defTabSz="488950">
              <a:lnSpc>
                <a:spcPct val="90000"/>
              </a:lnSpc>
              <a:spcAft>
                <a:spcPct val="35000"/>
              </a:spcAft>
            </a:pPr>
            <a:endParaRPr lang="en-GB" sz="900" dirty="0" smtClean="0">
              <a:solidFill>
                <a:schemeClr val="bg1"/>
              </a:solidFill>
            </a:endParaRPr>
          </a:p>
          <a:p>
            <a:pPr defTabSz="488950">
              <a:lnSpc>
                <a:spcPct val="90000"/>
              </a:lnSpc>
              <a:spcAft>
                <a:spcPct val="35000"/>
              </a:spcAft>
            </a:pPr>
            <a:r>
              <a:rPr lang="en-GB" sz="900" dirty="0" smtClean="0">
                <a:solidFill>
                  <a:schemeClr val="bg1"/>
                </a:solidFill>
              </a:rPr>
              <a:t>Bruce (1998)</a:t>
            </a:r>
          </a:p>
          <a:p>
            <a:pPr defTabSz="488950">
              <a:lnSpc>
                <a:spcPct val="90000"/>
              </a:lnSpc>
              <a:spcAft>
                <a:spcPct val="35000"/>
              </a:spcAft>
            </a:pPr>
            <a:r>
              <a:rPr lang="en-GB" sz="900" dirty="0" smtClean="0">
                <a:solidFill>
                  <a:schemeClr val="bg1"/>
                </a:solidFill>
              </a:rPr>
              <a:t>SCONUL (1999)</a:t>
            </a:r>
          </a:p>
          <a:p>
            <a:pPr defTabSz="488950">
              <a:lnSpc>
                <a:spcPct val="90000"/>
              </a:lnSpc>
              <a:spcAft>
                <a:spcPct val="35000"/>
              </a:spcAft>
            </a:pPr>
            <a:r>
              <a:rPr lang="en-GB" sz="900" dirty="0" smtClean="0">
                <a:solidFill>
                  <a:schemeClr val="bg1"/>
                </a:solidFill>
              </a:rPr>
              <a:t>Johnston  </a:t>
            </a:r>
            <a:r>
              <a:rPr lang="en-GB" sz="900" dirty="0">
                <a:solidFill>
                  <a:schemeClr val="bg1"/>
                </a:solidFill>
              </a:rPr>
              <a:t>&amp; </a:t>
            </a:r>
            <a:r>
              <a:rPr lang="en-GB" sz="900" dirty="0" smtClean="0">
                <a:solidFill>
                  <a:schemeClr val="bg1"/>
                </a:solidFill>
              </a:rPr>
              <a:t>Webber </a:t>
            </a:r>
            <a:r>
              <a:rPr lang="en-GB" sz="900" dirty="0">
                <a:solidFill>
                  <a:schemeClr val="bg1"/>
                </a:solidFill>
              </a:rPr>
              <a:t>(</a:t>
            </a:r>
            <a:r>
              <a:rPr lang="en-GB" sz="900" dirty="0" smtClean="0">
                <a:solidFill>
                  <a:schemeClr val="bg1"/>
                </a:solidFill>
              </a:rPr>
              <a:t>2003)</a:t>
            </a:r>
            <a:endParaRPr lang="en-GB" sz="900" dirty="0">
              <a:solidFill>
                <a:schemeClr val="bg1"/>
              </a:solidFill>
            </a:endParaRPr>
          </a:p>
          <a:p>
            <a:pPr defTabSz="488950">
              <a:lnSpc>
                <a:spcPct val="90000"/>
              </a:lnSpc>
              <a:spcAft>
                <a:spcPct val="35000"/>
              </a:spcAft>
            </a:pPr>
            <a:endParaRPr lang="en-GB" sz="900" dirty="0">
              <a:solidFill>
                <a:schemeClr val="bg1"/>
              </a:solidFill>
            </a:endParaRPr>
          </a:p>
        </p:txBody>
      </p:sp>
      <p:sp>
        <p:nvSpPr>
          <p:cNvPr id="7" name="Freeform 6"/>
          <p:cNvSpPr/>
          <p:nvPr/>
        </p:nvSpPr>
        <p:spPr>
          <a:xfrm>
            <a:off x="4239456" y="3777635"/>
            <a:ext cx="1759368" cy="1759368"/>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2345154" y="0"/>
                </a:moveTo>
                <a:cubicBezTo>
                  <a:pt x="2345154" y="1295193"/>
                  <a:pt x="1295193" y="2345154"/>
                  <a:pt x="0" y="2345154"/>
                </a:cubicBezTo>
                <a:lnTo>
                  <a:pt x="0" y="0"/>
                </a:lnTo>
                <a:lnTo>
                  <a:pt x="2345154" y="0"/>
                </a:lnTo>
                <a:close/>
              </a:path>
            </a:pathLst>
          </a:custGeom>
          <a:solidFill>
            <a:srgbClr val="00B05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3" rIns="765113" bIns="765112" numCol="1" spcCol="1270" anchor="ctr" anchorCtr="0">
            <a:noAutofit/>
          </a:bodyPr>
          <a:lstStyle/>
          <a:p>
            <a:pPr lvl="0" algn="ctr" defTabSz="488950">
              <a:lnSpc>
                <a:spcPct val="90000"/>
              </a:lnSpc>
              <a:spcBef>
                <a:spcPct val="0"/>
              </a:spcBef>
              <a:spcAft>
                <a:spcPct val="35000"/>
              </a:spcAft>
            </a:pPr>
            <a:r>
              <a:rPr lang="en-GB" sz="900" dirty="0">
                <a:solidFill>
                  <a:schemeClr val="bg1"/>
                </a:solidFill>
                <a:latin typeface="Arial" panose="020B0604020202020204" pitchFamily="34" charset="0"/>
                <a:cs typeface="Arial" panose="020B0604020202020204" pitchFamily="34" charset="0"/>
              </a:rPr>
              <a:t>Brettle (</a:t>
            </a:r>
            <a:r>
              <a:rPr lang="en-GB" sz="900" dirty="0" smtClean="0">
                <a:solidFill>
                  <a:schemeClr val="bg1"/>
                </a:solidFill>
                <a:latin typeface="Arial" panose="020B0604020202020204" pitchFamily="34" charset="0"/>
                <a:cs typeface="Arial" panose="020B0604020202020204" pitchFamily="34" charset="0"/>
              </a:rPr>
              <a:t>2003)</a:t>
            </a:r>
          </a:p>
          <a:p>
            <a:pPr lvl="0" algn="ctr" defTabSz="488950">
              <a:lnSpc>
                <a:spcPct val="90000"/>
              </a:lnSpc>
              <a:spcBef>
                <a:spcPct val="0"/>
              </a:spcBef>
              <a:spcAft>
                <a:spcPct val="35000"/>
              </a:spcAft>
            </a:pPr>
            <a:r>
              <a:rPr lang="en-GB" sz="900" dirty="0">
                <a:solidFill>
                  <a:schemeClr val="bg1"/>
                </a:solidFill>
                <a:latin typeface="Arial" panose="020B0604020202020204" pitchFamily="34" charset="0"/>
                <a:cs typeface="Arial" panose="020B0604020202020204" pitchFamily="34" charset="0"/>
              </a:rPr>
              <a:t> </a:t>
            </a:r>
            <a:r>
              <a:rPr lang="en-GB" sz="900" dirty="0" smtClean="0">
                <a:solidFill>
                  <a:schemeClr val="bg1"/>
                </a:solidFill>
                <a:latin typeface="Arial" panose="020B0604020202020204" pitchFamily="34" charset="0"/>
                <a:cs typeface="Arial" panose="020B0604020202020204" pitchFamily="34" charset="0"/>
              </a:rPr>
              <a:t> </a:t>
            </a:r>
            <a:endParaRPr lang="en-GB" sz="900" dirty="0">
              <a:solidFill>
                <a:schemeClr val="bg1"/>
              </a:solidFill>
              <a:latin typeface="Arial" panose="020B0604020202020204" pitchFamily="34" charset="0"/>
              <a:cs typeface="Arial" panose="020B0604020202020204" pitchFamily="34" charset="0"/>
            </a:endParaRPr>
          </a:p>
        </p:txBody>
      </p:sp>
      <p:sp>
        <p:nvSpPr>
          <p:cNvPr id="26" name="Rounded Rectangle 6"/>
          <p:cNvSpPr/>
          <p:nvPr/>
        </p:nvSpPr>
        <p:spPr>
          <a:xfrm>
            <a:off x="3078754" y="5655213"/>
            <a:ext cx="1556277" cy="105994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defTabSz="488950">
              <a:lnSpc>
                <a:spcPct val="90000"/>
              </a:lnSpc>
              <a:spcAft>
                <a:spcPct val="35000"/>
              </a:spcAft>
            </a:pPr>
            <a:r>
              <a:rPr lang="en-GB" sz="900" dirty="0">
                <a:solidFill>
                  <a:schemeClr val="bg1"/>
                </a:solidFill>
                <a:latin typeface="+mj-lt"/>
              </a:rPr>
              <a:t>Irving (2006) </a:t>
            </a:r>
          </a:p>
          <a:p>
            <a:pPr defTabSz="488950">
              <a:lnSpc>
                <a:spcPct val="90000"/>
              </a:lnSpc>
              <a:spcAft>
                <a:spcPct val="35000"/>
              </a:spcAft>
            </a:pPr>
            <a:r>
              <a:rPr lang="en-GB" sz="900" dirty="0">
                <a:solidFill>
                  <a:schemeClr val="bg1"/>
                </a:solidFill>
                <a:latin typeface="+mj-lt"/>
              </a:rPr>
              <a:t>Wilson (2015)</a:t>
            </a:r>
          </a:p>
        </p:txBody>
      </p:sp>
      <p:sp>
        <p:nvSpPr>
          <p:cNvPr id="23" name="Rounded Rectangle 22"/>
          <p:cNvSpPr/>
          <p:nvPr/>
        </p:nvSpPr>
        <p:spPr>
          <a:xfrm>
            <a:off x="3955101" y="1205218"/>
            <a:ext cx="1864011" cy="2426938"/>
          </a:xfrm>
          <a:prstGeom prst="roundRect">
            <a:avLst>
              <a:gd name="adj" fmla="val 10000"/>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8"/>
          <p:cNvSpPr/>
          <p:nvPr/>
        </p:nvSpPr>
        <p:spPr>
          <a:xfrm>
            <a:off x="4272919" y="1200419"/>
            <a:ext cx="1228374" cy="48889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1" algn="l" defTabSz="622300">
              <a:lnSpc>
                <a:spcPct val="90000"/>
              </a:lnSpc>
              <a:spcBef>
                <a:spcPct val="0"/>
              </a:spcBef>
              <a:spcAft>
                <a:spcPct val="15000"/>
              </a:spcAft>
            </a:pPr>
            <a:r>
              <a:rPr lang="en-GB" sz="900" dirty="0">
                <a:solidFill>
                  <a:schemeClr val="bg1"/>
                </a:solidFill>
                <a:latin typeface="+mj-lt"/>
              </a:rPr>
              <a:t>Lloyd (2005)</a:t>
            </a:r>
          </a:p>
          <a:p>
            <a:pPr marL="0" lvl="1" algn="l" defTabSz="622300">
              <a:lnSpc>
                <a:spcPct val="90000"/>
              </a:lnSpc>
              <a:spcBef>
                <a:spcPct val="0"/>
              </a:spcBef>
              <a:spcAft>
                <a:spcPct val="15000"/>
              </a:spcAft>
            </a:pPr>
            <a:r>
              <a:rPr lang="en-GB" sz="900" dirty="0">
                <a:solidFill>
                  <a:schemeClr val="bg1"/>
                </a:solidFill>
                <a:latin typeface="+mj-lt"/>
              </a:rPr>
              <a:t>Foreman &amp; Thomson (</a:t>
            </a:r>
            <a:r>
              <a:rPr lang="en-GB" sz="900" dirty="0" smtClean="0">
                <a:solidFill>
                  <a:schemeClr val="bg1"/>
                </a:solidFill>
                <a:latin typeface="+mj-lt"/>
              </a:rPr>
              <a:t>2009)</a:t>
            </a:r>
            <a:endParaRPr lang="en-GB" sz="900" dirty="0">
              <a:solidFill>
                <a:schemeClr val="bg1"/>
              </a:solidFill>
              <a:latin typeface="+mj-lt"/>
            </a:endParaRPr>
          </a:p>
        </p:txBody>
      </p:sp>
      <p:sp>
        <p:nvSpPr>
          <p:cNvPr id="21" name="Rounded Rectangle 20"/>
          <p:cNvSpPr/>
          <p:nvPr/>
        </p:nvSpPr>
        <p:spPr>
          <a:xfrm>
            <a:off x="2077223" y="1855739"/>
            <a:ext cx="1262233" cy="1501195"/>
          </a:xfrm>
          <a:prstGeom prst="roundRect">
            <a:avLst>
              <a:gd name="adj" fmla="val 10000"/>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10"/>
          <p:cNvSpPr/>
          <p:nvPr/>
        </p:nvSpPr>
        <p:spPr>
          <a:xfrm>
            <a:off x="2826844" y="1455398"/>
            <a:ext cx="1556277" cy="105994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defTabSz="488950">
              <a:lnSpc>
                <a:spcPct val="90000"/>
              </a:lnSpc>
              <a:spcAft>
                <a:spcPct val="35000"/>
              </a:spcAft>
            </a:pPr>
            <a:r>
              <a:rPr lang="en-GB" sz="900" dirty="0">
                <a:solidFill>
                  <a:schemeClr val="bg1"/>
                </a:solidFill>
                <a:latin typeface="+mj-lt"/>
              </a:rPr>
              <a:t>Jackson (2010) </a:t>
            </a:r>
          </a:p>
          <a:p>
            <a:pPr defTabSz="488950">
              <a:lnSpc>
                <a:spcPct val="90000"/>
              </a:lnSpc>
              <a:spcAft>
                <a:spcPct val="35000"/>
              </a:spcAft>
            </a:pPr>
            <a:r>
              <a:rPr lang="en-GB" sz="900" dirty="0">
                <a:solidFill>
                  <a:schemeClr val="bg1"/>
                </a:solidFill>
                <a:latin typeface="+mj-lt"/>
              </a:rPr>
              <a:t>Goldstein (2014) </a:t>
            </a:r>
          </a:p>
        </p:txBody>
      </p:sp>
      <p:sp>
        <p:nvSpPr>
          <p:cNvPr id="9" name="Circular Arrow 8"/>
          <p:cNvSpPr/>
          <p:nvPr/>
        </p:nvSpPr>
        <p:spPr>
          <a:xfrm>
            <a:off x="2893974" y="2484959"/>
            <a:ext cx="809701" cy="704088"/>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4239456" y="1937003"/>
            <a:ext cx="1759367" cy="1759368"/>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0" y="0"/>
                </a:moveTo>
                <a:cubicBezTo>
                  <a:pt x="1295193" y="0"/>
                  <a:pt x="2345154" y="1049961"/>
                  <a:pt x="2345154" y="2345154"/>
                </a:cubicBezTo>
                <a:lnTo>
                  <a:pt x="0" y="2345154"/>
                </a:lnTo>
                <a:lnTo>
                  <a:pt x="0" y="0"/>
                </a:lnTo>
                <a:close/>
              </a:path>
            </a:pathLst>
          </a:custGeom>
          <a:solidFill>
            <a:srgbClr val="0070C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65112" rIns="765112" bIns="78232" numCol="1" spcCol="1270" anchor="ctr" anchorCtr="0">
            <a:noAutofit/>
          </a:bodyPr>
          <a:lstStyle/>
          <a:p>
            <a:pPr lvl="0" defTabSz="488950">
              <a:lnSpc>
                <a:spcPct val="90000"/>
              </a:lnSpc>
              <a:spcAft>
                <a:spcPct val="35000"/>
              </a:spcAft>
            </a:pPr>
            <a:r>
              <a:rPr lang="en-GB" sz="900" dirty="0" err="1"/>
              <a:t>Wai-yi</a:t>
            </a:r>
            <a:r>
              <a:rPr lang="en-GB" sz="900" dirty="0"/>
              <a:t> </a:t>
            </a:r>
            <a:r>
              <a:rPr lang="en-GB" sz="900" dirty="0" smtClean="0">
                <a:solidFill>
                  <a:schemeClr val="bg1"/>
                </a:solidFill>
              </a:rPr>
              <a:t>Cheuk </a:t>
            </a:r>
            <a:r>
              <a:rPr lang="en-GB" sz="900" dirty="0">
                <a:solidFill>
                  <a:schemeClr val="bg1"/>
                </a:solidFill>
              </a:rPr>
              <a:t>(1998, 2002)</a:t>
            </a:r>
          </a:p>
          <a:p>
            <a:pPr lvl="0" algn="l" defTabSz="488950">
              <a:lnSpc>
                <a:spcPct val="90000"/>
              </a:lnSpc>
              <a:spcBef>
                <a:spcPct val="0"/>
              </a:spcBef>
              <a:spcAft>
                <a:spcPct val="35000"/>
              </a:spcAft>
            </a:pPr>
            <a:r>
              <a:rPr lang="en-GB" sz="900" dirty="0">
                <a:solidFill>
                  <a:schemeClr val="bg1"/>
                </a:solidFill>
              </a:rPr>
              <a:t>Bruce (1999)</a:t>
            </a:r>
          </a:p>
          <a:p>
            <a:pPr lvl="0" algn="l" defTabSz="488950">
              <a:lnSpc>
                <a:spcPct val="90000"/>
              </a:lnSpc>
              <a:spcBef>
                <a:spcPct val="0"/>
              </a:spcBef>
              <a:spcAft>
                <a:spcPct val="35000"/>
              </a:spcAft>
            </a:pPr>
            <a:r>
              <a:rPr lang="en-GB" sz="900" dirty="0">
                <a:solidFill>
                  <a:schemeClr val="bg1"/>
                </a:solidFill>
              </a:rPr>
              <a:t>Lloyd (2004)</a:t>
            </a:r>
          </a:p>
        </p:txBody>
      </p:sp>
      <p:sp>
        <p:nvSpPr>
          <p:cNvPr id="31" name="TextBox 30"/>
          <p:cNvSpPr txBox="1"/>
          <p:nvPr/>
        </p:nvSpPr>
        <p:spPr>
          <a:xfrm>
            <a:off x="5799441" y="1444865"/>
            <a:ext cx="2291033" cy="584775"/>
          </a:xfrm>
          <a:prstGeom prst="rect">
            <a:avLst/>
          </a:prstGeom>
          <a:noFill/>
        </p:spPr>
        <p:txBody>
          <a:bodyPr wrap="square" rtlCol="0">
            <a:spAutoFit/>
          </a:bodyPr>
          <a:lstStyle/>
          <a:p>
            <a:r>
              <a:rPr lang="en-GB" sz="3200" b="1" dirty="0" smtClean="0">
                <a:solidFill>
                  <a:srgbClr val="0070C0"/>
                </a:solidFill>
              </a:rPr>
              <a:t>Workplace</a:t>
            </a:r>
            <a:endParaRPr lang="en-GB" sz="3200" b="1" dirty="0">
              <a:solidFill>
                <a:srgbClr val="0070C0"/>
              </a:solidFill>
            </a:endParaRPr>
          </a:p>
        </p:txBody>
      </p:sp>
      <p:sp>
        <p:nvSpPr>
          <p:cNvPr id="32" name="TextBox 31"/>
          <p:cNvSpPr txBox="1"/>
          <p:nvPr/>
        </p:nvSpPr>
        <p:spPr>
          <a:xfrm>
            <a:off x="5799441" y="5371382"/>
            <a:ext cx="2617017" cy="584775"/>
          </a:xfrm>
          <a:prstGeom prst="rect">
            <a:avLst/>
          </a:prstGeom>
          <a:noFill/>
        </p:spPr>
        <p:txBody>
          <a:bodyPr wrap="square" rtlCol="0">
            <a:spAutoFit/>
          </a:bodyPr>
          <a:lstStyle/>
          <a:p>
            <a:r>
              <a:rPr lang="en-GB" sz="3200" b="1" dirty="0" smtClean="0">
                <a:solidFill>
                  <a:srgbClr val="00B050"/>
                </a:solidFill>
              </a:rPr>
              <a:t>Health</a:t>
            </a:r>
            <a:endParaRPr lang="en-GB" sz="3200" b="1" dirty="0">
              <a:solidFill>
                <a:srgbClr val="00B050"/>
              </a:solidFill>
            </a:endParaRPr>
          </a:p>
        </p:txBody>
      </p:sp>
      <p:sp>
        <p:nvSpPr>
          <p:cNvPr id="35" name="TextBox 34"/>
          <p:cNvSpPr txBox="1"/>
          <p:nvPr/>
        </p:nvSpPr>
        <p:spPr>
          <a:xfrm>
            <a:off x="137654" y="1396924"/>
            <a:ext cx="3719238" cy="584775"/>
          </a:xfrm>
          <a:prstGeom prst="rect">
            <a:avLst/>
          </a:prstGeom>
          <a:noFill/>
        </p:spPr>
        <p:txBody>
          <a:bodyPr wrap="square" rtlCol="0">
            <a:spAutoFit/>
          </a:bodyPr>
          <a:lstStyle/>
          <a:p>
            <a:r>
              <a:rPr lang="en-GB" sz="3200" b="1" dirty="0" smtClean="0">
                <a:solidFill>
                  <a:srgbClr val="7030A0"/>
                </a:solidFill>
              </a:rPr>
              <a:t>Higher education</a:t>
            </a:r>
            <a:endParaRPr lang="en-GB" sz="3200" b="1" dirty="0">
              <a:solidFill>
                <a:srgbClr val="7030A0"/>
              </a:solidFill>
            </a:endParaRPr>
          </a:p>
        </p:txBody>
      </p:sp>
      <p:sp>
        <p:nvSpPr>
          <p:cNvPr id="36" name="TextBox 35"/>
          <p:cNvSpPr txBox="1"/>
          <p:nvPr/>
        </p:nvSpPr>
        <p:spPr>
          <a:xfrm>
            <a:off x="203387" y="5362825"/>
            <a:ext cx="2854046" cy="584775"/>
          </a:xfrm>
          <a:prstGeom prst="rect">
            <a:avLst/>
          </a:prstGeom>
          <a:noFill/>
        </p:spPr>
        <p:txBody>
          <a:bodyPr wrap="square" rtlCol="0">
            <a:spAutoFit/>
          </a:bodyPr>
          <a:lstStyle/>
          <a:p>
            <a:pPr algn="r"/>
            <a:r>
              <a:rPr lang="en-GB" sz="3200" b="1" dirty="0" smtClean="0">
                <a:solidFill>
                  <a:schemeClr val="accent1">
                    <a:lumMod val="25000"/>
                  </a:schemeClr>
                </a:solidFill>
              </a:rPr>
              <a:t>(Pre-) school</a:t>
            </a:r>
            <a:endParaRPr lang="en-GB" sz="3200" b="1" dirty="0">
              <a:solidFill>
                <a:schemeClr val="accent1">
                  <a:lumMod val="25000"/>
                </a:schemeClr>
              </a:solidFill>
            </a:endParaRPr>
          </a:p>
        </p:txBody>
      </p:sp>
      <p:sp>
        <p:nvSpPr>
          <p:cNvPr id="38" name="TextBox 37"/>
          <p:cNvSpPr txBox="1"/>
          <p:nvPr/>
        </p:nvSpPr>
        <p:spPr>
          <a:xfrm>
            <a:off x="275303" y="75259"/>
            <a:ext cx="6184491" cy="830997"/>
          </a:xfrm>
          <a:prstGeom prst="rect">
            <a:avLst/>
          </a:prstGeom>
          <a:noFill/>
        </p:spPr>
        <p:txBody>
          <a:bodyPr wrap="square" rtlCol="0">
            <a:spAutoFit/>
          </a:bodyPr>
          <a:lstStyle/>
          <a:p>
            <a:r>
              <a:rPr lang="en-GB" sz="2400" b="1" dirty="0" smtClean="0"/>
              <a:t>Information Literacy </a:t>
            </a:r>
            <a:r>
              <a:rPr lang="en-GB" sz="2400" b="1" dirty="0"/>
              <a:t>research </a:t>
            </a:r>
            <a:r>
              <a:rPr lang="en-GB" sz="2400" b="1" dirty="0" smtClean="0"/>
              <a:t>focus -&gt; 2004</a:t>
            </a:r>
          </a:p>
        </p:txBody>
      </p:sp>
      <p:sp>
        <p:nvSpPr>
          <p:cNvPr id="40" name="TextBox 39"/>
          <p:cNvSpPr txBox="1"/>
          <p:nvPr/>
        </p:nvSpPr>
        <p:spPr>
          <a:xfrm rot="3012532">
            <a:off x="5180522" y="1940084"/>
            <a:ext cx="1237839" cy="461665"/>
          </a:xfrm>
          <a:prstGeom prst="rect">
            <a:avLst/>
          </a:prstGeom>
          <a:noFill/>
        </p:spPr>
        <p:txBody>
          <a:bodyPr wrap="none" rtlCol="0">
            <a:spAutoFit/>
          </a:bodyPr>
          <a:lstStyle/>
          <a:p>
            <a:r>
              <a:rPr lang="en-GB" sz="2400" b="1" dirty="0" smtClean="0">
                <a:solidFill>
                  <a:schemeClr val="bg1"/>
                </a:solidFill>
              </a:rPr>
              <a:t>2004 -&gt;</a:t>
            </a:r>
            <a:endParaRPr lang="en-GB" sz="2400" b="1" dirty="0">
              <a:solidFill>
                <a:schemeClr val="bg1"/>
              </a:solidFill>
            </a:endParaRPr>
          </a:p>
        </p:txBody>
      </p:sp>
      <p:grpSp>
        <p:nvGrpSpPr>
          <p:cNvPr id="47" name="Group 46"/>
          <p:cNvGrpSpPr/>
          <p:nvPr/>
        </p:nvGrpSpPr>
        <p:grpSpPr>
          <a:xfrm rot="16200000">
            <a:off x="2714110" y="1277864"/>
            <a:ext cx="3186681" cy="4813954"/>
            <a:chOff x="2895084" y="1470482"/>
            <a:chExt cx="3186681" cy="4813954"/>
          </a:xfrm>
        </p:grpSpPr>
        <p:sp>
          <p:nvSpPr>
            <p:cNvPr id="44" name="TextBox 43"/>
            <p:cNvSpPr txBox="1"/>
            <p:nvPr/>
          </p:nvSpPr>
          <p:spPr>
            <a:xfrm rot="3012532">
              <a:off x="5232013" y="1858569"/>
              <a:ext cx="1237839" cy="461665"/>
            </a:xfrm>
            <a:prstGeom prst="rect">
              <a:avLst/>
            </a:prstGeom>
            <a:noFill/>
          </p:spPr>
          <p:txBody>
            <a:bodyPr wrap="none" rtlCol="0">
              <a:spAutoFit/>
            </a:bodyPr>
            <a:lstStyle/>
            <a:p>
              <a:r>
                <a:rPr lang="en-GB" sz="2400" b="1" dirty="0" smtClean="0">
                  <a:solidFill>
                    <a:schemeClr val="bg1"/>
                  </a:solidFill>
                </a:rPr>
                <a:t>2004 -&gt;</a:t>
              </a:r>
              <a:endParaRPr lang="en-GB" sz="2400" b="1" dirty="0">
                <a:solidFill>
                  <a:schemeClr val="bg1"/>
                </a:solidFill>
              </a:endParaRPr>
            </a:p>
          </p:txBody>
        </p:sp>
        <p:sp>
          <p:nvSpPr>
            <p:cNvPr id="45" name="TextBox 44"/>
            <p:cNvSpPr txBox="1"/>
            <p:nvPr/>
          </p:nvSpPr>
          <p:spPr>
            <a:xfrm rot="3012532">
              <a:off x="2506997" y="5434684"/>
              <a:ext cx="1237839" cy="461665"/>
            </a:xfrm>
            <a:prstGeom prst="rect">
              <a:avLst/>
            </a:prstGeom>
            <a:noFill/>
          </p:spPr>
          <p:txBody>
            <a:bodyPr wrap="none" rtlCol="0">
              <a:spAutoFit/>
            </a:bodyPr>
            <a:lstStyle/>
            <a:p>
              <a:r>
                <a:rPr lang="en-GB" sz="2400" b="1" dirty="0" smtClean="0">
                  <a:solidFill>
                    <a:schemeClr val="bg1"/>
                  </a:solidFill>
                </a:rPr>
                <a:t>2004</a:t>
              </a:r>
              <a:r>
                <a:rPr lang="en-GB" sz="2400" b="1" dirty="0">
                  <a:solidFill>
                    <a:schemeClr val="bg1"/>
                  </a:solidFill>
                </a:rPr>
                <a:t> -&gt;</a:t>
              </a:r>
            </a:p>
          </p:txBody>
        </p:sp>
      </p:grpSp>
      <p:sp>
        <p:nvSpPr>
          <p:cNvPr id="25"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6</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102823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1519140" y="3777635"/>
            <a:ext cx="2639051" cy="2639051"/>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2345154" y="2345154"/>
                </a:moveTo>
                <a:cubicBezTo>
                  <a:pt x="1049961" y="2345154"/>
                  <a:pt x="0" y="1295193"/>
                  <a:pt x="0" y="0"/>
                </a:cubicBezTo>
                <a:lnTo>
                  <a:pt x="2345154" y="0"/>
                </a:lnTo>
                <a:lnTo>
                  <a:pt x="2345154" y="2345154"/>
                </a:lnTo>
                <a:close/>
              </a:path>
            </a:pathLst>
          </a:custGeom>
          <a:solidFill>
            <a:srgbClr val="1E4649">
              <a:alpha val="80000"/>
            </a:srgb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112" tIns="78232" rIns="78232" bIns="765112" numCol="1" spcCol="1270" anchor="ctr" anchorCtr="0">
            <a:noAutofit/>
          </a:bodyPr>
          <a:lstStyle/>
          <a:p>
            <a:pPr lvl="0" algn="l" defTabSz="488950">
              <a:lnSpc>
                <a:spcPct val="90000"/>
              </a:lnSpc>
              <a:spcBef>
                <a:spcPct val="0"/>
              </a:spcBef>
              <a:spcAft>
                <a:spcPct val="35000"/>
              </a:spcAft>
            </a:pPr>
            <a:endParaRPr lang="en-GB" sz="900" dirty="0">
              <a:solidFill>
                <a:schemeClr val="tx1"/>
              </a:solidFill>
            </a:endParaRPr>
          </a:p>
        </p:txBody>
      </p:sp>
      <p:sp>
        <p:nvSpPr>
          <p:cNvPr id="8" name="Freeform 7"/>
          <p:cNvSpPr/>
          <p:nvPr/>
        </p:nvSpPr>
        <p:spPr>
          <a:xfrm>
            <a:off x="2398824" y="3777635"/>
            <a:ext cx="1759367" cy="1759368"/>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2345154" y="2345154"/>
                </a:moveTo>
                <a:cubicBezTo>
                  <a:pt x="1049961" y="2345154"/>
                  <a:pt x="0" y="1295193"/>
                  <a:pt x="0" y="0"/>
                </a:cubicBezTo>
                <a:lnTo>
                  <a:pt x="2345154" y="0"/>
                </a:lnTo>
                <a:lnTo>
                  <a:pt x="2345154" y="2345154"/>
                </a:lnTo>
                <a:close/>
              </a:path>
            </a:pathLst>
          </a:custGeom>
          <a:solidFill>
            <a:schemeClr val="accent1">
              <a:lumMod val="2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112" tIns="78232" rIns="78232" bIns="765112" numCol="1" spcCol="1270" anchor="ctr" anchorCtr="0">
            <a:noAutofit/>
          </a:bodyPr>
          <a:lstStyle/>
          <a:p>
            <a:pPr defTabSz="488950">
              <a:lnSpc>
                <a:spcPct val="90000"/>
              </a:lnSpc>
              <a:spcAft>
                <a:spcPct val="35000"/>
              </a:spcAft>
            </a:pPr>
            <a:endParaRPr lang="en-GB" sz="900" dirty="0" smtClean="0">
              <a:solidFill>
                <a:schemeClr val="bg1"/>
              </a:solidFill>
            </a:endParaRPr>
          </a:p>
          <a:p>
            <a:pPr defTabSz="488950">
              <a:lnSpc>
                <a:spcPct val="90000"/>
              </a:lnSpc>
              <a:spcAft>
                <a:spcPct val="35000"/>
              </a:spcAft>
            </a:pPr>
            <a:endParaRPr lang="en-GB" sz="900" dirty="0">
              <a:solidFill>
                <a:schemeClr val="bg1"/>
              </a:solidFill>
            </a:endParaRPr>
          </a:p>
          <a:p>
            <a:pPr defTabSz="488950">
              <a:lnSpc>
                <a:spcPct val="90000"/>
              </a:lnSpc>
              <a:spcAft>
                <a:spcPct val="35000"/>
              </a:spcAft>
            </a:pPr>
            <a:r>
              <a:rPr lang="en-GB" sz="900" dirty="0" smtClean="0">
                <a:solidFill>
                  <a:schemeClr val="bg1"/>
                </a:solidFill>
              </a:rPr>
              <a:t>Herring </a:t>
            </a:r>
            <a:r>
              <a:rPr lang="en-GB" sz="900" dirty="0">
                <a:solidFill>
                  <a:schemeClr val="bg1"/>
                </a:solidFill>
              </a:rPr>
              <a:t>(1996, 1999, 2004)</a:t>
            </a:r>
          </a:p>
          <a:p>
            <a:pPr defTabSz="488950">
              <a:lnSpc>
                <a:spcPct val="90000"/>
              </a:lnSpc>
              <a:spcAft>
                <a:spcPct val="35000"/>
              </a:spcAft>
            </a:pPr>
            <a:r>
              <a:rPr lang="en-GB" sz="900" dirty="0">
                <a:solidFill>
                  <a:schemeClr val="bg1"/>
                </a:solidFill>
              </a:rPr>
              <a:t>Williams, Wavell &amp; Coles (2001)</a:t>
            </a:r>
          </a:p>
          <a:p>
            <a:pPr defTabSz="488950">
              <a:lnSpc>
                <a:spcPct val="90000"/>
              </a:lnSpc>
              <a:spcAft>
                <a:spcPct val="35000"/>
              </a:spcAft>
            </a:pPr>
            <a:r>
              <a:rPr lang="en-GB" sz="900" dirty="0" smtClean="0">
                <a:solidFill>
                  <a:schemeClr val="bg1"/>
                </a:solidFill>
              </a:rPr>
              <a:t>Pickard </a:t>
            </a:r>
            <a:r>
              <a:rPr lang="en-GB" sz="900" dirty="0">
                <a:solidFill>
                  <a:schemeClr val="bg1"/>
                </a:solidFill>
              </a:rPr>
              <a:t>(2004)</a:t>
            </a:r>
          </a:p>
          <a:p>
            <a:pPr defTabSz="488950">
              <a:lnSpc>
                <a:spcPct val="90000"/>
              </a:lnSpc>
              <a:spcAft>
                <a:spcPct val="35000"/>
              </a:spcAft>
            </a:pPr>
            <a:r>
              <a:rPr lang="en-GB" sz="900" dirty="0">
                <a:solidFill>
                  <a:schemeClr val="bg1"/>
                </a:solidFill>
              </a:rPr>
              <a:t>Shenton (2004</a:t>
            </a:r>
            <a:r>
              <a:rPr lang="en-GB" sz="900" dirty="0" smtClean="0">
                <a:solidFill>
                  <a:schemeClr val="bg1"/>
                </a:solidFill>
              </a:rPr>
              <a:t>)</a:t>
            </a:r>
            <a:endParaRPr lang="en-GB" sz="900" dirty="0">
              <a:solidFill>
                <a:schemeClr val="bg1"/>
              </a:solidFill>
            </a:endParaRPr>
          </a:p>
        </p:txBody>
      </p:sp>
      <p:sp>
        <p:nvSpPr>
          <p:cNvPr id="13" name="Freeform 12"/>
          <p:cNvSpPr/>
          <p:nvPr/>
        </p:nvSpPr>
        <p:spPr>
          <a:xfrm>
            <a:off x="1519140" y="1057320"/>
            <a:ext cx="2639051" cy="2639051"/>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0" y="2345154"/>
                </a:moveTo>
                <a:cubicBezTo>
                  <a:pt x="0" y="1049961"/>
                  <a:pt x="1049961" y="0"/>
                  <a:pt x="2345154" y="0"/>
                </a:cubicBezTo>
                <a:lnTo>
                  <a:pt x="2345154" y="2345154"/>
                </a:lnTo>
                <a:lnTo>
                  <a:pt x="0" y="2345154"/>
                </a:lnTo>
                <a:close/>
              </a:path>
            </a:pathLst>
          </a:custGeom>
          <a:solidFill>
            <a:srgbClr val="7030A0">
              <a:alpha val="80000"/>
            </a:srgb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112" tIns="765112" rIns="78232" bIns="78232" numCol="1" spcCol="1270" anchor="t" anchorCtr="0">
            <a:noAutofit/>
          </a:bodyPr>
          <a:lstStyle/>
          <a:p>
            <a:pPr lvl="0" algn="ctr" defTabSz="488950">
              <a:lnSpc>
                <a:spcPct val="90000"/>
              </a:lnSpc>
              <a:spcBef>
                <a:spcPct val="0"/>
              </a:spcBef>
              <a:spcAft>
                <a:spcPct val="35000"/>
              </a:spcAft>
            </a:pPr>
            <a:endParaRPr lang="en-GB" sz="900" b="1" kern="1200" dirty="0">
              <a:solidFill>
                <a:schemeClr val="tx1"/>
              </a:solidFill>
            </a:endParaRPr>
          </a:p>
        </p:txBody>
      </p:sp>
      <p:sp>
        <p:nvSpPr>
          <p:cNvPr id="5" name="Freeform 4"/>
          <p:cNvSpPr/>
          <p:nvPr/>
        </p:nvSpPr>
        <p:spPr>
          <a:xfrm>
            <a:off x="2398824" y="1937003"/>
            <a:ext cx="1759367" cy="1759368"/>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0" y="2345154"/>
                </a:moveTo>
                <a:cubicBezTo>
                  <a:pt x="0" y="1049961"/>
                  <a:pt x="1049961" y="0"/>
                  <a:pt x="2345154" y="0"/>
                </a:cubicBezTo>
                <a:lnTo>
                  <a:pt x="2345154" y="2345154"/>
                </a:lnTo>
                <a:lnTo>
                  <a:pt x="0" y="2345154"/>
                </a:lnTo>
                <a:close/>
              </a:path>
            </a:pathLst>
          </a:custGeom>
          <a:solidFill>
            <a:srgbClr val="7030A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112" tIns="765112" rIns="78232" bIns="78232" numCol="1" spcCol="1270" anchor="ctr" anchorCtr="0">
            <a:noAutofit/>
          </a:bodyPr>
          <a:lstStyle/>
          <a:p>
            <a:pPr defTabSz="488950">
              <a:lnSpc>
                <a:spcPct val="90000"/>
              </a:lnSpc>
              <a:spcAft>
                <a:spcPct val="35000"/>
              </a:spcAft>
            </a:pPr>
            <a:r>
              <a:rPr lang="en-GB" sz="900" dirty="0">
                <a:solidFill>
                  <a:schemeClr val="bg1"/>
                </a:solidFill>
              </a:rPr>
              <a:t>Bruce (1998)</a:t>
            </a:r>
          </a:p>
          <a:p>
            <a:pPr defTabSz="488950">
              <a:lnSpc>
                <a:spcPct val="90000"/>
              </a:lnSpc>
              <a:spcAft>
                <a:spcPct val="35000"/>
              </a:spcAft>
            </a:pPr>
            <a:r>
              <a:rPr lang="en-GB" sz="900" dirty="0" smtClean="0">
                <a:solidFill>
                  <a:schemeClr val="bg1"/>
                </a:solidFill>
              </a:rPr>
              <a:t>SCONUL </a:t>
            </a:r>
            <a:r>
              <a:rPr lang="en-GB" sz="900" dirty="0">
                <a:solidFill>
                  <a:schemeClr val="bg1"/>
                </a:solidFill>
              </a:rPr>
              <a:t>(1999)</a:t>
            </a:r>
          </a:p>
          <a:p>
            <a:pPr defTabSz="488950">
              <a:lnSpc>
                <a:spcPct val="90000"/>
              </a:lnSpc>
              <a:spcAft>
                <a:spcPct val="35000"/>
              </a:spcAft>
            </a:pPr>
            <a:r>
              <a:rPr lang="en-GB" sz="900" dirty="0" smtClean="0">
                <a:solidFill>
                  <a:schemeClr val="bg1"/>
                </a:solidFill>
              </a:rPr>
              <a:t>Johnston  </a:t>
            </a:r>
            <a:r>
              <a:rPr lang="en-GB" sz="900" dirty="0">
                <a:solidFill>
                  <a:schemeClr val="bg1"/>
                </a:solidFill>
              </a:rPr>
              <a:t>&amp; Webber (2003)</a:t>
            </a:r>
          </a:p>
          <a:p>
            <a:pPr lvl="0" algn="ctr" defTabSz="488950">
              <a:lnSpc>
                <a:spcPct val="90000"/>
              </a:lnSpc>
              <a:spcBef>
                <a:spcPct val="0"/>
              </a:spcBef>
              <a:spcAft>
                <a:spcPct val="35000"/>
              </a:spcAft>
            </a:pPr>
            <a:r>
              <a:rPr lang="en-GB" sz="900" kern="1200" dirty="0" smtClean="0">
                <a:solidFill>
                  <a:schemeClr val="tx1"/>
                </a:solidFill>
              </a:rPr>
              <a:t>  </a:t>
            </a:r>
            <a:endParaRPr lang="en-GB" sz="900" kern="1200" dirty="0">
              <a:solidFill>
                <a:schemeClr val="tx1"/>
              </a:solidFill>
            </a:endParaRPr>
          </a:p>
        </p:txBody>
      </p:sp>
      <p:sp>
        <p:nvSpPr>
          <p:cNvPr id="15" name="Freeform 14"/>
          <p:cNvSpPr/>
          <p:nvPr/>
        </p:nvSpPr>
        <p:spPr>
          <a:xfrm>
            <a:off x="4239456" y="3777635"/>
            <a:ext cx="2639052" cy="2639053"/>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2345154" y="0"/>
                </a:moveTo>
                <a:cubicBezTo>
                  <a:pt x="2345154" y="1295193"/>
                  <a:pt x="1295193" y="2345154"/>
                  <a:pt x="0" y="2345154"/>
                </a:cubicBezTo>
                <a:lnTo>
                  <a:pt x="0" y="0"/>
                </a:lnTo>
                <a:lnTo>
                  <a:pt x="2345154" y="0"/>
                </a:lnTo>
                <a:close/>
              </a:path>
            </a:pathLst>
          </a:custGeom>
          <a:solidFill>
            <a:srgbClr val="00B050">
              <a:alpha val="80000"/>
            </a:srgb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3" rIns="765113" bIns="765112" numCol="1" spcCol="1270" anchor="t" anchorCtr="0">
            <a:noAutofit/>
          </a:bodyPr>
          <a:lstStyle/>
          <a:p>
            <a:pPr lvl="0" algn="ctr" defTabSz="488950">
              <a:lnSpc>
                <a:spcPct val="90000"/>
              </a:lnSpc>
              <a:spcBef>
                <a:spcPct val="0"/>
              </a:spcBef>
              <a:spcAft>
                <a:spcPct val="35000"/>
              </a:spcAft>
            </a:pPr>
            <a:r>
              <a:rPr lang="en-GB" sz="900" b="1" kern="1200" dirty="0" smtClean="0">
                <a:solidFill>
                  <a:srgbClr val="00B050"/>
                </a:solidFill>
              </a:rPr>
              <a:t>Health</a:t>
            </a:r>
            <a:endParaRPr lang="en-GB" sz="900" kern="1200" dirty="0" smtClean="0">
              <a:solidFill>
                <a:srgbClr val="00B050"/>
              </a:solidFill>
            </a:endParaRPr>
          </a:p>
          <a:p>
            <a:pPr marL="171450" lvl="0" indent="-171450" algn="ctr" defTabSz="488950">
              <a:lnSpc>
                <a:spcPct val="90000"/>
              </a:lnSpc>
              <a:spcBef>
                <a:spcPct val="0"/>
              </a:spcBef>
              <a:spcAft>
                <a:spcPct val="35000"/>
              </a:spcAft>
              <a:buFont typeface="Arial" panose="020B0604020202020204" pitchFamily="34" charset="0"/>
              <a:buChar char="•"/>
            </a:pPr>
            <a:r>
              <a:rPr lang="en-GB" sz="900" dirty="0" smtClean="0">
                <a:solidFill>
                  <a:srgbClr val="00B050"/>
                </a:solidFill>
              </a:rPr>
              <a:t>Brettle</a:t>
            </a:r>
            <a:r>
              <a:rPr lang="en-GB" sz="900" kern="1200" dirty="0" smtClean="0">
                <a:solidFill>
                  <a:srgbClr val="00B050"/>
                </a:solidFill>
              </a:rPr>
              <a:t> (2003)</a:t>
            </a:r>
            <a:endParaRPr lang="en-GB" sz="900" b="1" kern="1200" dirty="0">
              <a:solidFill>
                <a:srgbClr val="00B050"/>
              </a:solidFill>
            </a:endParaRPr>
          </a:p>
        </p:txBody>
      </p:sp>
      <p:sp>
        <p:nvSpPr>
          <p:cNvPr id="7" name="Freeform 6"/>
          <p:cNvSpPr/>
          <p:nvPr/>
        </p:nvSpPr>
        <p:spPr>
          <a:xfrm>
            <a:off x="4239456" y="3777635"/>
            <a:ext cx="1759368" cy="1759368"/>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2345154" y="0"/>
                </a:moveTo>
                <a:cubicBezTo>
                  <a:pt x="2345154" y="1295193"/>
                  <a:pt x="1295193" y="2345154"/>
                  <a:pt x="0" y="2345154"/>
                </a:cubicBezTo>
                <a:lnTo>
                  <a:pt x="0" y="0"/>
                </a:lnTo>
                <a:lnTo>
                  <a:pt x="2345154" y="0"/>
                </a:lnTo>
                <a:close/>
              </a:path>
            </a:pathLst>
          </a:custGeom>
          <a:solidFill>
            <a:srgbClr val="00B05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3" rIns="765113" bIns="765112" numCol="1" spcCol="1270" anchor="ctr" anchorCtr="0">
            <a:noAutofit/>
          </a:bodyPr>
          <a:lstStyle/>
          <a:p>
            <a:pPr lvl="0" algn="ctr" defTabSz="488950">
              <a:lnSpc>
                <a:spcPct val="90000"/>
              </a:lnSpc>
              <a:spcBef>
                <a:spcPct val="0"/>
              </a:spcBef>
              <a:spcAft>
                <a:spcPct val="35000"/>
              </a:spcAft>
            </a:pPr>
            <a:r>
              <a:rPr lang="en-GB" sz="900" dirty="0">
                <a:solidFill>
                  <a:schemeClr val="bg1"/>
                </a:solidFill>
                <a:latin typeface="Arial" panose="020B0604020202020204" pitchFamily="34" charset="0"/>
                <a:cs typeface="Arial" panose="020B0604020202020204" pitchFamily="34" charset="0"/>
              </a:rPr>
              <a:t>Brettle (2003</a:t>
            </a:r>
            <a:r>
              <a:rPr lang="en-GB" sz="900" dirty="0" smtClean="0">
                <a:solidFill>
                  <a:schemeClr val="bg1"/>
                </a:solidFill>
                <a:latin typeface="Arial" panose="020B0604020202020204" pitchFamily="34" charset="0"/>
                <a:cs typeface="Arial" panose="020B0604020202020204" pitchFamily="34" charset="0"/>
              </a:rPr>
              <a:t>)</a:t>
            </a:r>
          </a:p>
          <a:p>
            <a:pPr lvl="0" algn="ctr" defTabSz="488950">
              <a:lnSpc>
                <a:spcPct val="90000"/>
              </a:lnSpc>
              <a:spcBef>
                <a:spcPct val="0"/>
              </a:spcBef>
              <a:spcAft>
                <a:spcPct val="35000"/>
              </a:spcAft>
            </a:pPr>
            <a:endParaRPr lang="en-GB" sz="900" dirty="0">
              <a:solidFill>
                <a:schemeClr val="bg1"/>
              </a:solidFill>
              <a:latin typeface="Arial" panose="020B0604020202020204" pitchFamily="34" charset="0"/>
              <a:cs typeface="Arial" panose="020B0604020202020204" pitchFamily="34" charset="0"/>
            </a:endParaRPr>
          </a:p>
        </p:txBody>
      </p:sp>
      <p:sp>
        <p:nvSpPr>
          <p:cNvPr id="14" name="Freeform 13"/>
          <p:cNvSpPr/>
          <p:nvPr/>
        </p:nvSpPr>
        <p:spPr>
          <a:xfrm>
            <a:off x="4239456" y="1057320"/>
            <a:ext cx="2639051" cy="2639051"/>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0" y="0"/>
                </a:moveTo>
                <a:cubicBezTo>
                  <a:pt x="1295193" y="0"/>
                  <a:pt x="2345154" y="1049961"/>
                  <a:pt x="2345154" y="2345154"/>
                </a:cubicBezTo>
                <a:lnTo>
                  <a:pt x="0" y="2345154"/>
                </a:lnTo>
                <a:lnTo>
                  <a:pt x="0" y="0"/>
                </a:lnTo>
                <a:close/>
              </a:path>
            </a:pathLst>
          </a:custGeom>
          <a:solidFill>
            <a:srgbClr val="0070C0">
              <a:alpha val="80000"/>
            </a:srgb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65112" rIns="765112" bIns="78232" numCol="1" spcCol="1270" anchor="t" anchorCtr="0">
            <a:noAutofit/>
          </a:bodyPr>
          <a:lstStyle/>
          <a:p>
            <a:pPr marL="171450" lvl="0" indent="-171450" algn="l" defTabSz="488950">
              <a:lnSpc>
                <a:spcPct val="90000"/>
              </a:lnSpc>
              <a:spcBef>
                <a:spcPct val="0"/>
              </a:spcBef>
              <a:spcAft>
                <a:spcPct val="35000"/>
              </a:spcAft>
              <a:buFont typeface="Arial" panose="020B0604020202020204" pitchFamily="34" charset="0"/>
              <a:buChar char="•"/>
            </a:pPr>
            <a:endParaRPr lang="en-GB" sz="900" dirty="0">
              <a:solidFill>
                <a:schemeClr val="tx1"/>
              </a:solidFill>
            </a:endParaRPr>
          </a:p>
        </p:txBody>
      </p:sp>
      <p:sp>
        <p:nvSpPr>
          <p:cNvPr id="28" name="Rounded Rectangle 4"/>
          <p:cNvSpPr/>
          <p:nvPr/>
        </p:nvSpPr>
        <p:spPr>
          <a:xfrm>
            <a:off x="4325624" y="5569333"/>
            <a:ext cx="1651473" cy="129636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1" algn="l" defTabSz="622300">
              <a:lnSpc>
                <a:spcPct val="90000"/>
              </a:lnSpc>
              <a:spcBef>
                <a:spcPct val="0"/>
              </a:spcBef>
              <a:spcAft>
                <a:spcPct val="15000"/>
              </a:spcAft>
            </a:pPr>
            <a:r>
              <a:rPr lang="en-GB" sz="900" dirty="0" smtClean="0">
                <a:solidFill>
                  <a:schemeClr val="bg1"/>
                </a:solidFill>
                <a:latin typeface="+mj-lt"/>
                <a:cs typeface="Arial" panose="020B0604020202020204" pitchFamily="34" charset="0"/>
              </a:rPr>
              <a:t>Muggleton &amp; Ruthven (2012)</a:t>
            </a:r>
          </a:p>
          <a:p>
            <a:pPr marL="0" lvl="1" algn="l" defTabSz="622300">
              <a:lnSpc>
                <a:spcPct val="90000"/>
              </a:lnSpc>
              <a:spcBef>
                <a:spcPct val="0"/>
              </a:spcBef>
              <a:spcAft>
                <a:spcPct val="15000"/>
              </a:spcAft>
            </a:pPr>
            <a:r>
              <a:rPr lang="en-GB" sz="900" dirty="0" smtClean="0">
                <a:solidFill>
                  <a:schemeClr val="bg1"/>
                </a:solidFill>
                <a:latin typeface="+mj-lt"/>
                <a:cs typeface="Arial" panose="020B0604020202020204" pitchFamily="34" charset="0"/>
              </a:rPr>
              <a:t>Lloyd</a:t>
            </a:r>
            <a:r>
              <a:rPr lang="en-GB" sz="900" dirty="0">
                <a:solidFill>
                  <a:schemeClr val="bg1"/>
                </a:solidFill>
                <a:latin typeface="+mj-lt"/>
                <a:cs typeface="Arial" panose="020B0604020202020204" pitchFamily="34" charset="0"/>
              </a:rPr>
              <a:t>, Kennan, Thompson &amp; Qayyum (2013</a:t>
            </a:r>
            <a:r>
              <a:rPr lang="en-GB" sz="900" dirty="0" smtClean="0">
                <a:solidFill>
                  <a:schemeClr val="bg1"/>
                </a:solidFill>
                <a:latin typeface="+mj-lt"/>
                <a:cs typeface="Arial" panose="020B0604020202020204" pitchFamily="34" charset="0"/>
              </a:rPr>
              <a:t>)</a:t>
            </a:r>
          </a:p>
          <a:p>
            <a:pPr marL="0" lvl="1" algn="l" defTabSz="622300">
              <a:lnSpc>
                <a:spcPct val="90000"/>
              </a:lnSpc>
              <a:spcBef>
                <a:spcPct val="0"/>
              </a:spcBef>
              <a:spcAft>
                <a:spcPct val="15000"/>
              </a:spcAft>
            </a:pPr>
            <a:r>
              <a:rPr lang="en-GB" sz="900" dirty="0" smtClean="0">
                <a:solidFill>
                  <a:schemeClr val="bg1"/>
                </a:solidFill>
                <a:latin typeface="+mj-lt"/>
                <a:cs typeface="Arial" panose="020B0604020202020204" pitchFamily="34" charset="0"/>
              </a:rPr>
              <a:t>Smith </a:t>
            </a:r>
            <a:r>
              <a:rPr lang="en-GB" sz="900" dirty="0">
                <a:solidFill>
                  <a:schemeClr val="bg1"/>
                </a:solidFill>
                <a:latin typeface="+mj-lt"/>
                <a:cs typeface="Arial" panose="020B0604020202020204" pitchFamily="34" charset="0"/>
              </a:rPr>
              <a:t>(2014</a:t>
            </a:r>
            <a:r>
              <a:rPr lang="en-GB" sz="900" dirty="0" smtClean="0">
                <a:solidFill>
                  <a:schemeClr val="bg1"/>
                </a:solidFill>
                <a:latin typeface="+mj-lt"/>
                <a:cs typeface="Arial" panose="020B0604020202020204" pitchFamily="34" charset="0"/>
              </a:rPr>
              <a:t>)</a:t>
            </a:r>
          </a:p>
          <a:p>
            <a:pPr marL="0" lvl="1" algn="l" defTabSz="622300">
              <a:lnSpc>
                <a:spcPct val="90000"/>
              </a:lnSpc>
              <a:spcBef>
                <a:spcPct val="0"/>
              </a:spcBef>
              <a:spcAft>
                <a:spcPct val="15000"/>
              </a:spcAft>
            </a:pPr>
            <a:r>
              <a:rPr lang="en-GB" sz="900" dirty="0" smtClean="0">
                <a:solidFill>
                  <a:schemeClr val="bg1"/>
                </a:solidFill>
                <a:latin typeface="+mj-lt"/>
                <a:cs typeface="Arial" panose="020B0604020202020204" pitchFamily="34" charset="0"/>
              </a:rPr>
              <a:t>  </a:t>
            </a:r>
            <a:endParaRPr lang="en-GB" sz="900" dirty="0">
              <a:solidFill>
                <a:schemeClr val="bg1"/>
              </a:solidFill>
              <a:latin typeface="+mj-lt"/>
              <a:cs typeface="Arial" panose="020B0604020202020204" pitchFamily="34" charset="0"/>
            </a:endParaRPr>
          </a:p>
        </p:txBody>
      </p:sp>
      <p:sp>
        <p:nvSpPr>
          <p:cNvPr id="26" name="Rounded Rectangle 6"/>
          <p:cNvSpPr/>
          <p:nvPr/>
        </p:nvSpPr>
        <p:spPr>
          <a:xfrm>
            <a:off x="7227840" y="2837003"/>
            <a:ext cx="991303" cy="40981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defTabSz="488950">
              <a:lnSpc>
                <a:spcPct val="90000"/>
              </a:lnSpc>
              <a:spcAft>
                <a:spcPct val="35000"/>
              </a:spcAft>
            </a:pPr>
            <a:r>
              <a:rPr lang="en-GB" sz="900" dirty="0" smtClean="0">
                <a:solidFill>
                  <a:schemeClr val="bg1"/>
                </a:solidFill>
                <a:latin typeface="+mj-lt"/>
              </a:rPr>
              <a:t>Wilson </a:t>
            </a:r>
            <a:r>
              <a:rPr lang="en-GB" sz="900" dirty="0">
                <a:solidFill>
                  <a:schemeClr val="bg1"/>
                </a:solidFill>
                <a:latin typeface="+mj-lt"/>
              </a:rPr>
              <a:t>(2015)</a:t>
            </a:r>
          </a:p>
        </p:txBody>
      </p:sp>
      <p:sp>
        <p:nvSpPr>
          <p:cNvPr id="23" name="Rounded Rectangle 22"/>
          <p:cNvSpPr/>
          <p:nvPr/>
        </p:nvSpPr>
        <p:spPr>
          <a:xfrm>
            <a:off x="3955101" y="1205218"/>
            <a:ext cx="1864011" cy="2426938"/>
          </a:xfrm>
          <a:prstGeom prst="roundRect">
            <a:avLst>
              <a:gd name="adj" fmla="val 10000"/>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8"/>
          <p:cNvSpPr/>
          <p:nvPr/>
        </p:nvSpPr>
        <p:spPr>
          <a:xfrm>
            <a:off x="4272919" y="1200419"/>
            <a:ext cx="1228374" cy="73658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1" algn="l" defTabSz="622300">
              <a:lnSpc>
                <a:spcPct val="90000"/>
              </a:lnSpc>
              <a:spcBef>
                <a:spcPct val="0"/>
              </a:spcBef>
              <a:spcAft>
                <a:spcPct val="15000"/>
              </a:spcAft>
            </a:pPr>
            <a:r>
              <a:rPr lang="en-GB" sz="900" dirty="0">
                <a:solidFill>
                  <a:schemeClr val="bg1"/>
                </a:solidFill>
                <a:latin typeface="+mj-lt"/>
              </a:rPr>
              <a:t>Lloyd (2005)</a:t>
            </a:r>
          </a:p>
          <a:p>
            <a:pPr marL="0" lvl="1" algn="l" defTabSz="622300">
              <a:lnSpc>
                <a:spcPct val="90000"/>
              </a:lnSpc>
              <a:spcBef>
                <a:spcPct val="0"/>
              </a:spcBef>
              <a:spcAft>
                <a:spcPct val="15000"/>
              </a:spcAft>
            </a:pPr>
            <a:r>
              <a:rPr lang="en-GB" sz="900" dirty="0" smtClean="0">
                <a:solidFill>
                  <a:schemeClr val="bg1"/>
                </a:solidFill>
                <a:latin typeface="+mj-lt"/>
              </a:rPr>
              <a:t>Foreman </a:t>
            </a:r>
            <a:r>
              <a:rPr lang="en-GB" sz="900" dirty="0">
                <a:solidFill>
                  <a:schemeClr val="bg1"/>
                </a:solidFill>
                <a:latin typeface="+mj-lt"/>
              </a:rPr>
              <a:t>&amp; Thomson (</a:t>
            </a:r>
            <a:r>
              <a:rPr lang="en-GB" sz="900" dirty="0" smtClean="0">
                <a:solidFill>
                  <a:schemeClr val="bg1"/>
                </a:solidFill>
                <a:latin typeface="+mj-lt"/>
              </a:rPr>
              <a:t>2009)</a:t>
            </a:r>
          </a:p>
          <a:p>
            <a:pPr marL="0" lvl="1" defTabSz="622300">
              <a:lnSpc>
                <a:spcPct val="90000"/>
              </a:lnSpc>
              <a:spcAft>
                <a:spcPct val="15000"/>
              </a:spcAft>
            </a:pPr>
            <a:r>
              <a:rPr lang="en-GB" sz="900" dirty="0">
                <a:solidFill>
                  <a:schemeClr val="bg1"/>
                </a:solidFill>
              </a:rPr>
              <a:t>Reedy, </a:t>
            </a:r>
            <a:r>
              <a:rPr lang="en-GB" sz="900" dirty="0" smtClean="0">
                <a:solidFill>
                  <a:schemeClr val="bg1"/>
                </a:solidFill>
              </a:rPr>
              <a:t>Mallett</a:t>
            </a:r>
            <a:r>
              <a:rPr lang="en-GB" sz="900" dirty="0">
                <a:solidFill>
                  <a:schemeClr val="bg1"/>
                </a:solidFill>
              </a:rPr>
              <a:t>, </a:t>
            </a:r>
            <a:r>
              <a:rPr lang="en-GB" sz="900" dirty="0" smtClean="0">
                <a:solidFill>
                  <a:schemeClr val="bg1"/>
                </a:solidFill>
              </a:rPr>
              <a:t>&amp; Soma </a:t>
            </a:r>
            <a:r>
              <a:rPr lang="en-GB" sz="900" dirty="0">
                <a:solidFill>
                  <a:schemeClr val="bg1"/>
                </a:solidFill>
              </a:rPr>
              <a:t>(2013). </a:t>
            </a:r>
          </a:p>
          <a:p>
            <a:pPr marL="0" lvl="1" algn="l" defTabSz="622300">
              <a:lnSpc>
                <a:spcPct val="90000"/>
              </a:lnSpc>
              <a:spcBef>
                <a:spcPct val="0"/>
              </a:spcBef>
              <a:spcAft>
                <a:spcPct val="15000"/>
              </a:spcAft>
            </a:pPr>
            <a:endParaRPr lang="en-GB" sz="900" dirty="0" smtClean="0">
              <a:solidFill>
                <a:schemeClr val="bg1"/>
              </a:solidFill>
              <a:latin typeface="+mj-lt"/>
            </a:endParaRPr>
          </a:p>
        </p:txBody>
      </p:sp>
      <p:sp>
        <p:nvSpPr>
          <p:cNvPr id="21" name="Rounded Rectangle 20"/>
          <p:cNvSpPr/>
          <p:nvPr/>
        </p:nvSpPr>
        <p:spPr>
          <a:xfrm>
            <a:off x="2077223" y="1768710"/>
            <a:ext cx="1262233" cy="1501195"/>
          </a:xfrm>
          <a:prstGeom prst="roundRect">
            <a:avLst>
              <a:gd name="adj" fmla="val 10000"/>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10"/>
          <p:cNvSpPr/>
          <p:nvPr/>
        </p:nvSpPr>
        <p:spPr>
          <a:xfrm>
            <a:off x="2601914" y="1481853"/>
            <a:ext cx="1556277" cy="6459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defTabSz="488950">
              <a:lnSpc>
                <a:spcPct val="90000"/>
              </a:lnSpc>
              <a:spcAft>
                <a:spcPct val="35000"/>
              </a:spcAft>
            </a:pPr>
            <a:r>
              <a:rPr lang="en-GB" sz="900" dirty="0">
                <a:solidFill>
                  <a:schemeClr val="bg1"/>
                </a:solidFill>
                <a:latin typeface="+mj-lt"/>
              </a:rPr>
              <a:t>Jackson (2010</a:t>
            </a:r>
            <a:r>
              <a:rPr lang="en-GB" sz="900" dirty="0" smtClean="0">
                <a:solidFill>
                  <a:schemeClr val="bg1"/>
                </a:solidFill>
                <a:latin typeface="+mj-lt"/>
              </a:rPr>
              <a:t>)</a:t>
            </a:r>
          </a:p>
          <a:p>
            <a:pPr marL="0" lvl="1" defTabSz="488950">
              <a:lnSpc>
                <a:spcPct val="90000"/>
              </a:lnSpc>
              <a:spcAft>
                <a:spcPct val="35000"/>
              </a:spcAft>
            </a:pPr>
            <a:r>
              <a:rPr lang="en-GB" sz="900" dirty="0">
                <a:solidFill>
                  <a:schemeClr val="bg1"/>
                </a:solidFill>
                <a:cs typeface="Arial" panose="020B0604020202020204" pitchFamily="34" charset="0"/>
              </a:rPr>
              <a:t>Webber &amp; Johnston (2013)</a:t>
            </a:r>
          </a:p>
          <a:p>
            <a:pPr defTabSz="488950">
              <a:lnSpc>
                <a:spcPct val="90000"/>
              </a:lnSpc>
              <a:spcAft>
                <a:spcPct val="35000"/>
              </a:spcAft>
            </a:pPr>
            <a:r>
              <a:rPr lang="en-GB" sz="900" dirty="0" smtClean="0">
                <a:solidFill>
                  <a:schemeClr val="bg1"/>
                </a:solidFill>
                <a:latin typeface="+mj-lt"/>
              </a:rPr>
              <a:t>Goldstein </a:t>
            </a:r>
            <a:r>
              <a:rPr lang="en-GB" sz="900" dirty="0">
                <a:solidFill>
                  <a:schemeClr val="bg1"/>
                </a:solidFill>
                <a:latin typeface="+mj-lt"/>
              </a:rPr>
              <a:t>(2014) </a:t>
            </a:r>
          </a:p>
        </p:txBody>
      </p:sp>
      <p:sp>
        <p:nvSpPr>
          <p:cNvPr id="9" name="Circular Arrow 8"/>
          <p:cNvSpPr/>
          <p:nvPr/>
        </p:nvSpPr>
        <p:spPr>
          <a:xfrm>
            <a:off x="2893974" y="2484959"/>
            <a:ext cx="809701" cy="704088"/>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4239456" y="1937003"/>
            <a:ext cx="1759367" cy="1759368"/>
          </a:xfrm>
          <a:custGeom>
            <a:avLst/>
            <a:gdLst>
              <a:gd name="connsiteX0" fmla="*/ 0 w 2345154"/>
              <a:gd name="connsiteY0" fmla="*/ 2345154 h 2345154"/>
              <a:gd name="connsiteX1" fmla="*/ 2345154 w 2345154"/>
              <a:gd name="connsiteY1" fmla="*/ 0 h 2345154"/>
              <a:gd name="connsiteX2" fmla="*/ 2345154 w 2345154"/>
              <a:gd name="connsiteY2" fmla="*/ 2345154 h 2345154"/>
              <a:gd name="connsiteX3" fmla="*/ 0 w 2345154"/>
              <a:gd name="connsiteY3" fmla="*/ 2345154 h 2345154"/>
            </a:gdLst>
            <a:ahLst/>
            <a:cxnLst>
              <a:cxn ang="0">
                <a:pos x="connsiteX0" y="connsiteY0"/>
              </a:cxn>
              <a:cxn ang="0">
                <a:pos x="connsiteX1" y="connsiteY1"/>
              </a:cxn>
              <a:cxn ang="0">
                <a:pos x="connsiteX2" y="connsiteY2"/>
              </a:cxn>
              <a:cxn ang="0">
                <a:pos x="connsiteX3" y="connsiteY3"/>
              </a:cxn>
            </a:cxnLst>
            <a:rect l="l" t="t" r="r" b="b"/>
            <a:pathLst>
              <a:path w="2345154" h="2345154">
                <a:moveTo>
                  <a:pt x="0" y="0"/>
                </a:moveTo>
                <a:cubicBezTo>
                  <a:pt x="1295193" y="0"/>
                  <a:pt x="2345154" y="1049961"/>
                  <a:pt x="2345154" y="2345154"/>
                </a:cubicBezTo>
                <a:lnTo>
                  <a:pt x="0" y="2345154"/>
                </a:lnTo>
                <a:lnTo>
                  <a:pt x="0" y="0"/>
                </a:lnTo>
                <a:close/>
              </a:path>
            </a:pathLst>
          </a:custGeom>
          <a:solidFill>
            <a:srgbClr val="0070C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65112" rIns="765112" bIns="78232" numCol="1" spcCol="1270" anchor="ctr" anchorCtr="0">
            <a:noAutofit/>
          </a:bodyPr>
          <a:lstStyle/>
          <a:p>
            <a:pPr lvl="0" algn="l" defTabSz="488950">
              <a:lnSpc>
                <a:spcPct val="90000"/>
              </a:lnSpc>
              <a:spcBef>
                <a:spcPct val="0"/>
              </a:spcBef>
              <a:spcAft>
                <a:spcPct val="35000"/>
              </a:spcAft>
            </a:pPr>
            <a:r>
              <a:rPr lang="en-GB" sz="900" dirty="0" smtClean="0">
                <a:solidFill>
                  <a:schemeClr val="bg1"/>
                </a:solidFill>
              </a:rPr>
              <a:t>Cheuk </a:t>
            </a:r>
            <a:r>
              <a:rPr lang="en-GB" sz="900" dirty="0">
                <a:solidFill>
                  <a:schemeClr val="bg1"/>
                </a:solidFill>
              </a:rPr>
              <a:t>(1998, 2002)</a:t>
            </a:r>
          </a:p>
          <a:p>
            <a:pPr lvl="0" algn="l" defTabSz="488950">
              <a:lnSpc>
                <a:spcPct val="90000"/>
              </a:lnSpc>
              <a:spcBef>
                <a:spcPct val="0"/>
              </a:spcBef>
              <a:spcAft>
                <a:spcPct val="35000"/>
              </a:spcAft>
            </a:pPr>
            <a:r>
              <a:rPr lang="en-GB" sz="900" dirty="0">
                <a:solidFill>
                  <a:schemeClr val="bg1"/>
                </a:solidFill>
              </a:rPr>
              <a:t>Bruce (1999)</a:t>
            </a:r>
          </a:p>
          <a:p>
            <a:pPr lvl="0" algn="l" defTabSz="488950">
              <a:lnSpc>
                <a:spcPct val="90000"/>
              </a:lnSpc>
              <a:spcBef>
                <a:spcPct val="0"/>
              </a:spcBef>
              <a:spcAft>
                <a:spcPct val="35000"/>
              </a:spcAft>
            </a:pPr>
            <a:r>
              <a:rPr lang="en-GB" sz="900" dirty="0">
                <a:solidFill>
                  <a:schemeClr val="bg1"/>
                </a:solidFill>
              </a:rPr>
              <a:t>Lloyd (2004)</a:t>
            </a:r>
          </a:p>
        </p:txBody>
      </p:sp>
      <p:sp>
        <p:nvSpPr>
          <p:cNvPr id="30" name="TextBox 29"/>
          <p:cNvSpPr txBox="1"/>
          <p:nvPr/>
        </p:nvSpPr>
        <p:spPr>
          <a:xfrm>
            <a:off x="6022679" y="2816687"/>
            <a:ext cx="1005380" cy="1054904"/>
          </a:xfrm>
          <a:prstGeom prst="rect">
            <a:avLst/>
          </a:prstGeom>
          <a:noFill/>
        </p:spPr>
        <p:txBody>
          <a:bodyPr wrap="square" rtlCol="0">
            <a:spAutoFit/>
          </a:bodyPr>
          <a:lstStyle/>
          <a:p>
            <a:pPr marL="0" lvl="1" defTabSz="622300">
              <a:lnSpc>
                <a:spcPct val="90000"/>
              </a:lnSpc>
              <a:spcAft>
                <a:spcPct val="15000"/>
              </a:spcAft>
            </a:pPr>
            <a:r>
              <a:rPr lang="en-GB" sz="900" dirty="0" smtClean="0">
                <a:solidFill>
                  <a:schemeClr val="bg1"/>
                </a:solidFill>
                <a:latin typeface="+mj-lt"/>
              </a:rPr>
              <a:t> </a:t>
            </a:r>
            <a:endParaRPr lang="en-GB" sz="900" dirty="0">
              <a:solidFill>
                <a:schemeClr val="bg1"/>
              </a:solidFill>
              <a:latin typeface="+mj-lt"/>
            </a:endParaRPr>
          </a:p>
          <a:p>
            <a:pPr marL="0" lvl="1" defTabSz="622300">
              <a:lnSpc>
                <a:spcPct val="90000"/>
              </a:lnSpc>
              <a:spcAft>
                <a:spcPct val="15000"/>
              </a:spcAft>
            </a:pPr>
            <a:r>
              <a:rPr lang="en-GB" sz="900" dirty="0">
                <a:solidFill>
                  <a:schemeClr val="bg1"/>
                </a:solidFill>
                <a:latin typeface="+mj-lt"/>
              </a:rPr>
              <a:t>Williams, Cooper &amp; Wavell (2014</a:t>
            </a:r>
            <a:r>
              <a:rPr lang="en-GB" sz="900" dirty="0" smtClean="0">
                <a:solidFill>
                  <a:schemeClr val="bg1"/>
                </a:solidFill>
                <a:latin typeface="+mj-lt"/>
              </a:rPr>
              <a:t>)</a:t>
            </a:r>
          </a:p>
          <a:p>
            <a:pPr marL="0" lvl="1" defTabSz="622300">
              <a:lnSpc>
                <a:spcPct val="90000"/>
              </a:lnSpc>
              <a:spcAft>
                <a:spcPct val="15000"/>
              </a:spcAft>
            </a:pPr>
            <a:r>
              <a:rPr lang="en-GB" sz="900" dirty="0">
                <a:solidFill>
                  <a:schemeClr val="bg1"/>
                </a:solidFill>
              </a:rPr>
              <a:t>Wilson (2015</a:t>
            </a:r>
            <a:endParaRPr lang="en-GB" sz="900" dirty="0">
              <a:solidFill>
                <a:schemeClr val="bg1"/>
              </a:solidFill>
              <a:latin typeface="+mj-lt"/>
            </a:endParaRPr>
          </a:p>
          <a:p>
            <a:endParaRPr lang="en-GB" dirty="0">
              <a:solidFill>
                <a:schemeClr val="bg1"/>
              </a:solidFill>
              <a:latin typeface="+mj-lt"/>
            </a:endParaRPr>
          </a:p>
        </p:txBody>
      </p:sp>
      <p:sp>
        <p:nvSpPr>
          <p:cNvPr id="31" name="TextBox 30"/>
          <p:cNvSpPr txBox="1"/>
          <p:nvPr/>
        </p:nvSpPr>
        <p:spPr>
          <a:xfrm>
            <a:off x="6263032" y="1427050"/>
            <a:ext cx="2291033" cy="584775"/>
          </a:xfrm>
          <a:prstGeom prst="rect">
            <a:avLst/>
          </a:prstGeom>
          <a:noFill/>
        </p:spPr>
        <p:txBody>
          <a:bodyPr wrap="square" rtlCol="0">
            <a:spAutoFit/>
          </a:bodyPr>
          <a:lstStyle/>
          <a:p>
            <a:r>
              <a:rPr lang="en-GB" sz="3200" b="1" dirty="0" smtClean="0">
                <a:solidFill>
                  <a:srgbClr val="0070C0"/>
                </a:solidFill>
              </a:rPr>
              <a:t>Workplace</a:t>
            </a:r>
            <a:endParaRPr lang="en-GB" sz="3200" b="1" dirty="0">
              <a:solidFill>
                <a:srgbClr val="0070C0"/>
              </a:solidFill>
            </a:endParaRPr>
          </a:p>
        </p:txBody>
      </p:sp>
      <p:sp>
        <p:nvSpPr>
          <p:cNvPr id="32" name="TextBox 31"/>
          <p:cNvSpPr txBox="1"/>
          <p:nvPr/>
        </p:nvSpPr>
        <p:spPr>
          <a:xfrm>
            <a:off x="6263032" y="5655213"/>
            <a:ext cx="2048403" cy="584775"/>
          </a:xfrm>
          <a:prstGeom prst="rect">
            <a:avLst/>
          </a:prstGeom>
          <a:noFill/>
        </p:spPr>
        <p:txBody>
          <a:bodyPr wrap="square" rtlCol="0">
            <a:spAutoFit/>
          </a:bodyPr>
          <a:lstStyle/>
          <a:p>
            <a:r>
              <a:rPr lang="en-GB" sz="3200" b="1" dirty="0" smtClean="0">
                <a:solidFill>
                  <a:srgbClr val="00B050"/>
                </a:solidFill>
              </a:rPr>
              <a:t>Life</a:t>
            </a:r>
            <a:endParaRPr lang="en-GB" sz="3200" b="1" dirty="0">
              <a:solidFill>
                <a:srgbClr val="00B050"/>
              </a:solidFill>
            </a:endParaRPr>
          </a:p>
        </p:txBody>
      </p:sp>
      <p:sp>
        <p:nvSpPr>
          <p:cNvPr id="35" name="TextBox 34"/>
          <p:cNvSpPr txBox="1"/>
          <p:nvPr/>
        </p:nvSpPr>
        <p:spPr>
          <a:xfrm>
            <a:off x="137655" y="906256"/>
            <a:ext cx="2135456" cy="1077218"/>
          </a:xfrm>
          <a:prstGeom prst="rect">
            <a:avLst/>
          </a:prstGeom>
          <a:noFill/>
        </p:spPr>
        <p:txBody>
          <a:bodyPr wrap="square" rtlCol="0">
            <a:spAutoFit/>
          </a:bodyPr>
          <a:lstStyle/>
          <a:p>
            <a:pPr algn="r"/>
            <a:r>
              <a:rPr lang="en-GB" sz="3200" b="1" dirty="0" smtClean="0">
                <a:solidFill>
                  <a:srgbClr val="7030A0"/>
                </a:solidFill>
              </a:rPr>
              <a:t>Higher education</a:t>
            </a:r>
            <a:endParaRPr lang="en-GB" sz="3200" b="1" dirty="0">
              <a:solidFill>
                <a:srgbClr val="7030A0"/>
              </a:solidFill>
            </a:endParaRPr>
          </a:p>
        </p:txBody>
      </p:sp>
      <p:sp>
        <p:nvSpPr>
          <p:cNvPr id="36" name="TextBox 35"/>
          <p:cNvSpPr txBox="1"/>
          <p:nvPr/>
        </p:nvSpPr>
        <p:spPr>
          <a:xfrm>
            <a:off x="224708" y="5655213"/>
            <a:ext cx="2048403" cy="1077218"/>
          </a:xfrm>
          <a:prstGeom prst="rect">
            <a:avLst/>
          </a:prstGeom>
          <a:noFill/>
        </p:spPr>
        <p:txBody>
          <a:bodyPr wrap="square" rtlCol="0">
            <a:spAutoFit/>
          </a:bodyPr>
          <a:lstStyle/>
          <a:p>
            <a:pPr algn="r"/>
            <a:r>
              <a:rPr lang="en-GB" sz="3200" b="1" dirty="0" smtClean="0">
                <a:solidFill>
                  <a:schemeClr val="accent1">
                    <a:lumMod val="25000"/>
                  </a:schemeClr>
                </a:solidFill>
              </a:rPr>
              <a:t>(Pre-) school</a:t>
            </a:r>
            <a:endParaRPr lang="en-GB" sz="3200" b="1" dirty="0">
              <a:solidFill>
                <a:schemeClr val="accent1">
                  <a:lumMod val="25000"/>
                </a:schemeClr>
              </a:solidFill>
            </a:endParaRPr>
          </a:p>
        </p:txBody>
      </p:sp>
      <p:sp>
        <p:nvSpPr>
          <p:cNvPr id="38" name="TextBox 37"/>
          <p:cNvSpPr txBox="1"/>
          <p:nvPr/>
        </p:nvSpPr>
        <p:spPr>
          <a:xfrm>
            <a:off x="275303" y="186813"/>
            <a:ext cx="6184491" cy="461665"/>
          </a:xfrm>
          <a:prstGeom prst="rect">
            <a:avLst/>
          </a:prstGeom>
          <a:noFill/>
        </p:spPr>
        <p:txBody>
          <a:bodyPr wrap="square" rtlCol="0">
            <a:spAutoFit/>
          </a:bodyPr>
          <a:lstStyle/>
          <a:p>
            <a:r>
              <a:rPr lang="en-GB" sz="2400" b="1" dirty="0" smtClean="0"/>
              <a:t>Information Literacy </a:t>
            </a:r>
            <a:r>
              <a:rPr lang="en-GB" sz="2400" b="1" dirty="0"/>
              <a:t>research </a:t>
            </a:r>
            <a:r>
              <a:rPr lang="en-GB" sz="2400" b="1" dirty="0" smtClean="0"/>
              <a:t>focus</a:t>
            </a:r>
          </a:p>
        </p:txBody>
      </p:sp>
      <p:sp>
        <p:nvSpPr>
          <p:cNvPr id="39" name="TextBox 38"/>
          <p:cNvSpPr txBox="1"/>
          <p:nvPr/>
        </p:nvSpPr>
        <p:spPr>
          <a:xfrm rot="3012532">
            <a:off x="4622371" y="2520277"/>
            <a:ext cx="1237839" cy="461665"/>
          </a:xfrm>
          <a:prstGeom prst="rect">
            <a:avLst/>
          </a:prstGeom>
          <a:noFill/>
        </p:spPr>
        <p:txBody>
          <a:bodyPr wrap="none" rtlCol="0">
            <a:spAutoFit/>
          </a:bodyPr>
          <a:lstStyle/>
          <a:p>
            <a:r>
              <a:rPr lang="en-GB" sz="2400" b="1" dirty="0" smtClean="0">
                <a:solidFill>
                  <a:schemeClr val="bg1"/>
                </a:solidFill>
              </a:rPr>
              <a:t>-&gt; 2004</a:t>
            </a:r>
            <a:endParaRPr lang="en-GB" sz="2400" b="1" dirty="0">
              <a:solidFill>
                <a:schemeClr val="bg1"/>
              </a:solidFill>
            </a:endParaRPr>
          </a:p>
        </p:txBody>
      </p:sp>
      <p:sp>
        <p:nvSpPr>
          <p:cNvPr id="40" name="TextBox 39"/>
          <p:cNvSpPr txBox="1"/>
          <p:nvPr/>
        </p:nvSpPr>
        <p:spPr>
          <a:xfrm rot="3012532">
            <a:off x="5499344" y="2123393"/>
            <a:ext cx="1237839" cy="461665"/>
          </a:xfrm>
          <a:prstGeom prst="rect">
            <a:avLst/>
          </a:prstGeom>
          <a:noFill/>
        </p:spPr>
        <p:txBody>
          <a:bodyPr wrap="none" rtlCol="0">
            <a:spAutoFit/>
          </a:bodyPr>
          <a:lstStyle/>
          <a:p>
            <a:r>
              <a:rPr lang="en-GB" sz="2400" b="1" dirty="0" smtClean="0">
                <a:solidFill>
                  <a:schemeClr val="bg1"/>
                </a:solidFill>
              </a:rPr>
              <a:t>2004 -&gt;</a:t>
            </a:r>
            <a:endParaRPr lang="en-GB" sz="2400" b="1" dirty="0">
              <a:solidFill>
                <a:schemeClr val="bg1"/>
              </a:solidFill>
            </a:endParaRPr>
          </a:p>
        </p:txBody>
      </p:sp>
      <p:sp>
        <p:nvSpPr>
          <p:cNvPr id="41" name="TextBox 40"/>
          <p:cNvSpPr txBox="1"/>
          <p:nvPr/>
        </p:nvSpPr>
        <p:spPr>
          <a:xfrm rot="3012532">
            <a:off x="1981002" y="5270642"/>
            <a:ext cx="1237839" cy="461665"/>
          </a:xfrm>
          <a:prstGeom prst="rect">
            <a:avLst/>
          </a:prstGeom>
          <a:noFill/>
        </p:spPr>
        <p:txBody>
          <a:bodyPr wrap="none" rtlCol="0">
            <a:spAutoFit/>
          </a:bodyPr>
          <a:lstStyle/>
          <a:p>
            <a:r>
              <a:rPr lang="en-GB" sz="2400" b="1" dirty="0" smtClean="0">
                <a:solidFill>
                  <a:schemeClr val="bg1"/>
                </a:solidFill>
              </a:rPr>
              <a:t>2004</a:t>
            </a:r>
            <a:r>
              <a:rPr lang="en-GB" sz="2400" b="1" dirty="0">
                <a:solidFill>
                  <a:schemeClr val="bg1"/>
                </a:solidFill>
              </a:rPr>
              <a:t> -&gt;</a:t>
            </a:r>
          </a:p>
        </p:txBody>
      </p:sp>
      <p:sp>
        <p:nvSpPr>
          <p:cNvPr id="42" name="TextBox 41"/>
          <p:cNvSpPr txBox="1"/>
          <p:nvPr/>
        </p:nvSpPr>
        <p:spPr>
          <a:xfrm rot="4550626">
            <a:off x="2186674" y="4143002"/>
            <a:ext cx="1237839" cy="461665"/>
          </a:xfrm>
          <a:prstGeom prst="rect">
            <a:avLst/>
          </a:prstGeom>
          <a:noFill/>
        </p:spPr>
        <p:txBody>
          <a:bodyPr wrap="none" rtlCol="0">
            <a:spAutoFit/>
          </a:bodyPr>
          <a:lstStyle/>
          <a:p>
            <a:r>
              <a:rPr lang="en-GB" sz="2400" b="1" dirty="0">
                <a:solidFill>
                  <a:schemeClr val="bg1"/>
                </a:solidFill>
              </a:rPr>
              <a:t>-&gt; </a:t>
            </a:r>
            <a:r>
              <a:rPr lang="en-GB" sz="2400" b="1" dirty="0" smtClean="0">
                <a:solidFill>
                  <a:schemeClr val="bg1"/>
                </a:solidFill>
              </a:rPr>
              <a:t>2004</a:t>
            </a:r>
            <a:endParaRPr lang="en-GB" sz="2400" b="1" dirty="0">
              <a:solidFill>
                <a:schemeClr val="bg1"/>
              </a:solidFill>
            </a:endParaRPr>
          </a:p>
        </p:txBody>
      </p:sp>
      <p:grpSp>
        <p:nvGrpSpPr>
          <p:cNvPr id="47" name="Group 46"/>
          <p:cNvGrpSpPr/>
          <p:nvPr/>
        </p:nvGrpSpPr>
        <p:grpSpPr>
          <a:xfrm rot="16200000">
            <a:off x="2717792" y="1281546"/>
            <a:ext cx="3090328" cy="4902945"/>
            <a:chOff x="2895085" y="1381490"/>
            <a:chExt cx="3090328" cy="4902945"/>
          </a:xfrm>
        </p:grpSpPr>
        <p:sp>
          <p:nvSpPr>
            <p:cNvPr id="43" name="TextBox 42"/>
            <p:cNvSpPr txBox="1"/>
            <p:nvPr/>
          </p:nvSpPr>
          <p:spPr>
            <a:xfrm rot="3012532">
              <a:off x="4988509" y="2464717"/>
              <a:ext cx="1237839" cy="461665"/>
            </a:xfrm>
            <a:prstGeom prst="rect">
              <a:avLst/>
            </a:prstGeom>
            <a:noFill/>
          </p:spPr>
          <p:txBody>
            <a:bodyPr wrap="none" rtlCol="0">
              <a:spAutoFit/>
            </a:bodyPr>
            <a:lstStyle/>
            <a:p>
              <a:r>
                <a:rPr lang="en-GB" sz="2400" b="1" dirty="0" smtClean="0">
                  <a:solidFill>
                    <a:schemeClr val="bg1"/>
                  </a:solidFill>
                </a:rPr>
                <a:t>-&gt; 2004</a:t>
              </a:r>
              <a:endParaRPr lang="en-GB" sz="2400" b="1" dirty="0">
                <a:solidFill>
                  <a:schemeClr val="bg1"/>
                </a:solidFill>
              </a:endParaRPr>
            </a:p>
          </p:txBody>
        </p:sp>
        <p:sp>
          <p:nvSpPr>
            <p:cNvPr id="44" name="TextBox 43"/>
            <p:cNvSpPr txBox="1"/>
            <p:nvPr/>
          </p:nvSpPr>
          <p:spPr>
            <a:xfrm rot="3012532">
              <a:off x="5135661" y="1769577"/>
              <a:ext cx="1237839" cy="461665"/>
            </a:xfrm>
            <a:prstGeom prst="rect">
              <a:avLst/>
            </a:prstGeom>
            <a:noFill/>
          </p:spPr>
          <p:txBody>
            <a:bodyPr wrap="none" rtlCol="0">
              <a:spAutoFit/>
            </a:bodyPr>
            <a:lstStyle/>
            <a:p>
              <a:r>
                <a:rPr lang="en-GB" sz="2400" b="1" dirty="0" smtClean="0">
                  <a:solidFill>
                    <a:schemeClr val="bg1"/>
                  </a:solidFill>
                </a:rPr>
                <a:t>2004 -&gt;</a:t>
              </a:r>
              <a:endParaRPr lang="en-GB" sz="2400" b="1" dirty="0">
                <a:solidFill>
                  <a:schemeClr val="bg1"/>
                </a:solidFill>
              </a:endParaRPr>
            </a:p>
          </p:txBody>
        </p:sp>
        <p:sp>
          <p:nvSpPr>
            <p:cNvPr id="45" name="TextBox 44"/>
            <p:cNvSpPr txBox="1"/>
            <p:nvPr/>
          </p:nvSpPr>
          <p:spPr>
            <a:xfrm rot="3012532">
              <a:off x="2506998" y="5434683"/>
              <a:ext cx="1237839" cy="461665"/>
            </a:xfrm>
            <a:prstGeom prst="rect">
              <a:avLst/>
            </a:prstGeom>
            <a:noFill/>
          </p:spPr>
          <p:txBody>
            <a:bodyPr wrap="none" rtlCol="0">
              <a:spAutoFit/>
            </a:bodyPr>
            <a:lstStyle/>
            <a:p>
              <a:r>
                <a:rPr lang="en-GB" sz="2400" b="1" dirty="0" smtClean="0">
                  <a:solidFill>
                    <a:schemeClr val="bg1"/>
                  </a:solidFill>
                </a:rPr>
                <a:t>2004</a:t>
              </a:r>
              <a:r>
                <a:rPr lang="en-GB" sz="2400" b="1" dirty="0">
                  <a:solidFill>
                    <a:schemeClr val="bg1"/>
                  </a:solidFill>
                </a:rPr>
                <a:t> -&gt;</a:t>
              </a:r>
            </a:p>
          </p:txBody>
        </p:sp>
        <p:sp>
          <p:nvSpPr>
            <p:cNvPr id="46" name="TextBox 45"/>
            <p:cNvSpPr txBox="1"/>
            <p:nvPr/>
          </p:nvSpPr>
          <p:spPr>
            <a:xfrm rot="3012532">
              <a:off x="2693146" y="4573469"/>
              <a:ext cx="1237839" cy="461665"/>
            </a:xfrm>
            <a:prstGeom prst="rect">
              <a:avLst/>
            </a:prstGeom>
            <a:noFill/>
          </p:spPr>
          <p:txBody>
            <a:bodyPr wrap="none" rtlCol="0">
              <a:spAutoFit/>
            </a:bodyPr>
            <a:lstStyle/>
            <a:p>
              <a:r>
                <a:rPr lang="en-GB" sz="2400" b="1" dirty="0">
                  <a:solidFill>
                    <a:schemeClr val="bg1"/>
                  </a:solidFill>
                </a:rPr>
                <a:t>-&gt; </a:t>
              </a:r>
              <a:r>
                <a:rPr lang="en-GB" sz="2400" b="1" dirty="0" smtClean="0">
                  <a:solidFill>
                    <a:schemeClr val="bg1"/>
                  </a:solidFill>
                </a:rPr>
                <a:t>2004</a:t>
              </a:r>
              <a:endParaRPr lang="en-GB" sz="2400" b="1" dirty="0">
                <a:solidFill>
                  <a:schemeClr val="bg1"/>
                </a:solidFill>
              </a:endParaRPr>
            </a:p>
          </p:txBody>
        </p:sp>
      </p:grpSp>
      <p:sp>
        <p:nvSpPr>
          <p:cNvPr id="34" name="Rounded Rectangle 6"/>
          <p:cNvSpPr/>
          <p:nvPr/>
        </p:nvSpPr>
        <p:spPr>
          <a:xfrm>
            <a:off x="7287233" y="5337625"/>
            <a:ext cx="1556277" cy="1053748"/>
          </a:xfrm>
          <a:prstGeom prst="rect">
            <a:avLst/>
          </a:prstGeom>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71450" indent="-171450" defTabSz="488950">
              <a:lnSpc>
                <a:spcPct val="90000"/>
              </a:lnSpc>
              <a:spcAft>
                <a:spcPct val="35000"/>
              </a:spcAft>
              <a:buFont typeface="Arial" panose="020B0604020202020204" pitchFamily="34" charset="0"/>
              <a:buChar char="•"/>
            </a:pPr>
            <a:r>
              <a:rPr lang="en-GB" sz="900" b="1" dirty="0" smtClean="0">
                <a:solidFill>
                  <a:srgbClr val="00B050"/>
                </a:solidFill>
                <a:latin typeface="+mj-lt"/>
              </a:rPr>
              <a:t>Health</a:t>
            </a:r>
            <a:endParaRPr lang="en-GB" sz="900" b="1" dirty="0" smtClean="0">
              <a:solidFill>
                <a:srgbClr val="00B050"/>
              </a:solidFill>
              <a:ea typeface="Times New Roman" panose="02020603050405020304" pitchFamily="18" charset="0"/>
            </a:endParaRPr>
          </a:p>
          <a:p>
            <a:pPr marL="171450" lvl="0" indent="-171450" defTabSz="488950">
              <a:lnSpc>
                <a:spcPct val="90000"/>
              </a:lnSpc>
              <a:spcAft>
                <a:spcPct val="35000"/>
              </a:spcAft>
              <a:buFont typeface="Arial" panose="020B0604020202020204" pitchFamily="34" charset="0"/>
              <a:buChar char="•"/>
            </a:pPr>
            <a:r>
              <a:rPr lang="en-GB" sz="900" b="1" dirty="0" smtClean="0">
                <a:solidFill>
                  <a:srgbClr val="00B050"/>
                </a:solidFill>
                <a:ea typeface="Times New Roman" panose="02020603050405020304" pitchFamily="18" charset="0"/>
              </a:rPr>
              <a:t>Civil rights: </a:t>
            </a:r>
            <a:r>
              <a:rPr lang="en-GB" sz="900" b="1" dirty="0">
                <a:solidFill>
                  <a:srgbClr val="00B050"/>
                </a:solidFill>
                <a:ea typeface="Times New Roman" panose="02020603050405020304" pitchFamily="18" charset="0"/>
              </a:rPr>
              <a:t>engagement in democracy / </a:t>
            </a:r>
            <a:r>
              <a:rPr lang="en-GB" sz="900" b="1" dirty="0" smtClean="0">
                <a:solidFill>
                  <a:srgbClr val="00B050"/>
                </a:solidFill>
                <a:ea typeface="Times New Roman" panose="02020603050405020304" pitchFamily="18" charset="0"/>
              </a:rPr>
              <a:t>politics</a:t>
            </a:r>
          </a:p>
          <a:p>
            <a:pPr marL="171450" lvl="0" indent="-171450" defTabSz="488950">
              <a:lnSpc>
                <a:spcPct val="90000"/>
              </a:lnSpc>
              <a:spcAft>
                <a:spcPct val="35000"/>
              </a:spcAft>
              <a:buFont typeface="Arial" panose="020B0604020202020204" pitchFamily="34" charset="0"/>
              <a:buChar char="•"/>
            </a:pPr>
            <a:r>
              <a:rPr lang="en-GB" sz="900" b="1" dirty="0" smtClean="0">
                <a:solidFill>
                  <a:srgbClr val="00B050"/>
                </a:solidFill>
                <a:ea typeface="Times New Roman" panose="02020603050405020304" pitchFamily="18" charset="0"/>
              </a:rPr>
              <a:t> refugees </a:t>
            </a:r>
          </a:p>
          <a:p>
            <a:pPr marL="171450" indent="-171450" defTabSz="488950">
              <a:lnSpc>
                <a:spcPct val="90000"/>
              </a:lnSpc>
              <a:spcAft>
                <a:spcPct val="35000"/>
              </a:spcAft>
              <a:buFont typeface="Arial" panose="020B0604020202020204" pitchFamily="34" charset="0"/>
              <a:buChar char="•"/>
            </a:pPr>
            <a:r>
              <a:rPr lang="en-GB" sz="900" b="1" dirty="0" smtClean="0">
                <a:solidFill>
                  <a:srgbClr val="00B050"/>
                </a:solidFill>
                <a:ea typeface="Times New Roman" panose="02020603050405020304" pitchFamily="18" charset="0"/>
              </a:rPr>
              <a:t>Homelessness</a:t>
            </a:r>
          </a:p>
          <a:p>
            <a:pPr lvl="0" defTabSz="488950">
              <a:lnSpc>
                <a:spcPct val="90000"/>
              </a:lnSpc>
              <a:spcAft>
                <a:spcPct val="35000"/>
              </a:spcAft>
            </a:pPr>
            <a:endParaRPr lang="en-GB" sz="900" dirty="0">
              <a:solidFill>
                <a:schemeClr val="tx1"/>
              </a:solidFill>
            </a:endParaRPr>
          </a:p>
          <a:p>
            <a:pPr defTabSz="488950">
              <a:lnSpc>
                <a:spcPct val="90000"/>
              </a:lnSpc>
              <a:spcAft>
                <a:spcPct val="35000"/>
              </a:spcAft>
            </a:pPr>
            <a:r>
              <a:rPr lang="en-GB" sz="900" dirty="0" smtClean="0">
                <a:solidFill>
                  <a:schemeClr val="tx1"/>
                </a:solidFill>
                <a:latin typeface="+mj-lt"/>
              </a:rPr>
              <a:t> </a:t>
            </a:r>
            <a:endParaRPr lang="en-GB" sz="900" dirty="0">
              <a:solidFill>
                <a:schemeClr val="tx1"/>
              </a:solidFill>
              <a:latin typeface="+mj-lt"/>
            </a:endParaRPr>
          </a:p>
        </p:txBody>
      </p:sp>
      <p:sp>
        <p:nvSpPr>
          <p:cNvPr id="48" name="Rounded Rectangle 6"/>
          <p:cNvSpPr/>
          <p:nvPr/>
        </p:nvSpPr>
        <p:spPr>
          <a:xfrm>
            <a:off x="197468" y="1952262"/>
            <a:ext cx="1556277" cy="532697"/>
          </a:xfrm>
          <a:prstGeom prst="rect">
            <a:avLst/>
          </a:prstGeom>
          <a:ln>
            <a:solidFill>
              <a:schemeClr val="accent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71450" indent="-171450" defTabSz="488950">
              <a:lnSpc>
                <a:spcPct val="90000"/>
              </a:lnSpc>
              <a:spcAft>
                <a:spcPct val="35000"/>
              </a:spcAft>
              <a:buFont typeface="Arial" panose="020B0604020202020204" pitchFamily="34" charset="0"/>
              <a:buChar char="•"/>
            </a:pPr>
            <a:r>
              <a:rPr lang="en-GB" sz="900" b="1" dirty="0" smtClean="0">
                <a:solidFill>
                  <a:schemeClr val="accent6"/>
                </a:solidFill>
                <a:latin typeface="+mj-lt"/>
              </a:rPr>
              <a:t>Graduateness</a:t>
            </a:r>
            <a:endParaRPr lang="en-GB" sz="900" b="1" dirty="0" smtClean="0">
              <a:solidFill>
                <a:schemeClr val="accent6"/>
              </a:solidFill>
              <a:ea typeface="Times New Roman" panose="02020603050405020304" pitchFamily="18" charset="0"/>
            </a:endParaRPr>
          </a:p>
          <a:p>
            <a:pPr marL="171450" lvl="0" indent="-171450" defTabSz="488950">
              <a:lnSpc>
                <a:spcPct val="90000"/>
              </a:lnSpc>
              <a:spcAft>
                <a:spcPct val="35000"/>
              </a:spcAft>
              <a:buFont typeface="Arial" panose="020B0604020202020204" pitchFamily="34" charset="0"/>
              <a:buChar char="•"/>
            </a:pPr>
            <a:r>
              <a:rPr lang="en-GB" sz="900" b="1" dirty="0" smtClean="0">
                <a:solidFill>
                  <a:schemeClr val="accent6"/>
                </a:solidFill>
                <a:ea typeface="Times New Roman" panose="02020603050405020304" pitchFamily="18" charset="0"/>
              </a:rPr>
              <a:t>Employability</a:t>
            </a:r>
          </a:p>
          <a:p>
            <a:pPr lvl="0" defTabSz="488950">
              <a:lnSpc>
                <a:spcPct val="90000"/>
              </a:lnSpc>
              <a:spcAft>
                <a:spcPct val="35000"/>
              </a:spcAft>
            </a:pPr>
            <a:endParaRPr lang="en-GB" sz="900" dirty="0">
              <a:solidFill>
                <a:schemeClr val="tx1"/>
              </a:solidFill>
            </a:endParaRPr>
          </a:p>
          <a:p>
            <a:pPr defTabSz="488950">
              <a:lnSpc>
                <a:spcPct val="90000"/>
              </a:lnSpc>
              <a:spcAft>
                <a:spcPct val="35000"/>
              </a:spcAft>
            </a:pPr>
            <a:r>
              <a:rPr lang="en-GB" sz="900" dirty="0" smtClean="0">
                <a:solidFill>
                  <a:schemeClr val="tx1"/>
                </a:solidFill>
                <a:latin typeface="+mj-lt"/>
              </a:rPr>
              <a:t> </a:t>
            </a:r>
            <a:endParaRPr lang="en-GB" sz="900" dirty="0">
              <a:solidFill>
                <a:schemeClr val="tx1"/>
              </a:solidFill>
              <a:latin typeface="+mj-lt"/>
            </a:endParaRPr>
          </a:p>
        </p:txBody>
      </p:sp>
      <p:sp>
        <p:nvSpPr>
          <p:cNvPr id="37" name="Rounded Rectangle 6"/>
          <p:cNvSpPr/>
          <p:nvPr/>
        </p:nvSpPr>
        <p:spPr>
          <a:xfrm>
            <a:off x="7133458" y="1992367"/>
            <a:ext cx="1556277" cy="504218"/>
          </a:xfrm>
          <a:prstGeom prst="rect">
            <a:avLst/>
          </a:prstGeom>
          <a:ln>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71450" indent="-171450" defTabSz="488950">
              <a:lnSpc>
                <a:spcPct val="90000"/>
              </a:lnSpc>
              <a:spcAft>
                <a:spcPct val="35000"/>
              </a:spcAft>
              <a:buFont typeface="Arial" panose="020B0604020202020204" pitchFamily="34" charset="0"/>
              <a:buChar char="•"/>
            </a:pPr>
            <a:r>
              <a:rPr lang="en-GB" sz="900" b="1" dirty="0" smtClean="0">
                <a:solidFill>
                  <a:srgbClr val="0070C0"/>
                </a:solidFill>
              </a:rPr>
              <a:t>Workplace learning / Trade </a:t>
            </a:r>
            <a:r>
              <a:rPr lang="en-GB" sz="900" b="1" dirty="0">
                <a:solidFill>
                  <a:srgbClr val="0070C0"/>
                </a:solidFill>
              </a:rPr>
              <a:t>u</a:t>
            </a:r>
            <a:r>
              <a:rPr lang="en-GB" sz="900" b="1" dirty="0" smtClean="0">
                <a:solidFill>
                  <a:srgbClr val="0070C0"/>
                </a:solidFill>
              </a:rPr>
              <a:t>nion education </a:t>
            </a:r>
            <a:r>
              <a:rPr lang="en-GB" sz="900" b="1" dirty="0">
                <a:solidFill>
                  <a:srgbClr val="0070C0"/>
                </a:solidFill>
              </a:rPr>
              <a:t>and </a:t>
            </a:r>
            <a:r>
              <a:rPr lang="en-GB" sz="900" b="1" dirty="0" smtClean="0">
                <a:solidFill>
                  <a:srgbClr val="0070C0"/>
                </a:solidFill>
              </a:rPr>
              <a:t>learning  </a:t>
            </a:r>
            <a:endParaRPr lang="en-GB" sz="900" b="1" dirty="0">
              <a:solidFill>
                <a:srgbClr val="0070C0"/>
              </a:solidFill>
            </a:endParaRPr>
          </a:p>
          <a:p>
            <a:pPr lvl="0" defTabSz="488950">
              <a:lnSpc>
                <a:spcPct val="90000"/>
              </a:lnSpc>
              <a:spcAft>
                <a:spcPct val="35000"/>
              </a:spcAft>
            </a:pPr>
            <a:endParaRPr lang="en-GB" sz="900" dirty="0">
              <a:solidFill>
                <a:schemeClr val="tx1"/>
              </a:solidFill>
            </a:endParaRPr>
          </a:p>
          <a:p>
            <a:pPr defTabSz="488950">
              <a:lnSpc>
                <a:spcPct val="90000"/>
              </a:lnSpc>
              <a:spcAft>
                <a:spcPct val="35000"/>
              </a:spcAft>
            </a:pPr>
            <a:r>
              <a:rPr lang="en-GB" sz="900" dirty="0" smtClean="0">
                <a:solidFill>
                  <a:schemeClr val="tx1"/>
                </a:solidFill>
                <a:latin typeface="+mj-lt"/>
              </a:rPr>
              <a:t> </a:t>
            </a:r>
            <a:endParaRPr lang="en-GB" sz="900" dirty="0">
              <a:solidFill>
                <a:schemeClr val="tx1"/>
              </a:solidFill>
              <a:latin typeface="+mj-lt"/>
            </a:endParaRPr>
          </a:p>
        </p:txBody>
      </p:sp>
      <p:sp>
        <p:nvSpPr>
          <p:cNvPr id="49" name="Rounded Rectangle 6"/>
          <p:cNvSpPr/>
          <p:nvPr/>
        </p:nvSpPr>
        <p:spPr>
          <a:xfrm>
            <a:off x="2708339" y="6428687"/>
            <a:ext cx="3061700" cy="441603"/>
          </a:xfrm>
          <a:prstGeom prst="rect">
            <a:avLst/>
          </a:prstGeom>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algn="ctr" defTabSz="488950">
              <a:lnSpc>
                <a:spcPct val="90000"/>
              </a:lnSpc>
              <a:spcAft>
                <a:spcPct val="35000"/>
              </a:spcAft>
            </a:pPr>
            <a:r>
              <a:rPr lang="en-GB" sz="2400" b="1" dirty="0" smtClean="0">
                <a:solidFill>
                  <a:schemeClr val="tx1"/>
                </a:solidFill>
              </a:rPr>
              <a:t>Policy formation</a:t>
            </a:r>
            <a:endParaRPr lang="en-GB" sz="2400" b="1" dirty="0">
              <a:solidFill>
                <a:schemeClr val="tx1"/>
              </a:solidFill>
            </a:endParaRPr>
          </a:p>
          <a:p>
            <a:pPr lvl="0" defTabSz="488950">
              <a:lnSpc>
                <a:spcPct val="90000"/>
              </a:lnSpc>
              <a:spcAft>
                <a:spcPct val="35000"/>
              </a:spcAft>
            </a:pPr>
            <a:endParaRPr lang="en-GB" sz="900" dirty="0">
              <a:solidFill>
                <a:schemeClr val="tx1"/>
              </a:solidFill>
            </a:endParaRPr>
          </a:p>
          <a:p>
            <a:pPr defTabSz="488950">
              <a:lnSpc>
                <a:spcPct val="90000"/>
              </a:lnSpc>
              <a:spcAft>
                <a:spcPct val="35000"/>
              </a:spcAft>
            </a:pPr>
            <a:r>
              <a:rPr lang="en-GB" sz="900" dirty="0" smtClean="0">
                <a:solidFill>
                  <a:schemeClr val="tx1"/>
                </a:solidFill>
                <a:latin typeface="+mj-lt"/>
              </a:rPr>
              <a:t> </a:t>
            </a:r>
            <a:endParaRPr lang="en-GB" sz="900" dirty="0">
              <a:solidFill>
                <a:schemeClr val="tx1"/>
              </a:solidFill>
              <a:latin typeface="+mj-lt"/>
            </a:endParaRPr>
          </a:p>
        </p:txBody>
      </p:sp>
      <p:sp>
        <p:nvSpPr>
          <p:cNvPr id="50" name="Rounded Rectangle 6"/>
          <p:cNvSpPr/>
          <p:nvPr/>
        </p:nvSpPr>
        <p:spPr>
          <a:xfrm>
            <a:off x="1608618" y="4167676"/>
            <a:ext cx="991303" cy="30620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defTabSz="488950">
              <a:lnSpc>
                <a:spcPct val="90000"/>
              </a:lnSpc>
              <a:spcAft>
                <a:spcPct val="35000"/>
              </a:spcAft>
            </a:pPr>
            <a:r>
              <a:rPr lang="en-GB" sz="900" dirty="0">
                <a:solidFill>
                  <a:schemeClr val="bg1"/>
                </a:solidFill>
                <a:latin typeface="+mj-lt"/>
              </a:rPr>
              <a:t>Irving (</a:t>
            </a:r>
            <a:r>
              <a:rPr lang="en-GB" sz="900" dirty="0" smtClean="0">
                <a:solidFill>
                  <a:schemeClr val="bg1"/>
                </a:solidFill>
                <a:latin typeface="+mj-lt"/>
              </a:rPr>
              <a:t>2013) </a:t>
            </a:r>
            <a:endParaRPr lang="en-GB" sz="900" dirty="0">
              <a:solidFill>
                <a:schemeClr val="bg1"/>
              </a:solidFill>
              <a:latin typeface="+mj-lt"/>
            </a:endParaRPr>
          </a:p>
        </p:txBody>
      </p:sp>
      <p:sp>
        <p:nvSpPr>
          <p:cNvPr id="51" name="Rounded Rectangle 6"/>
          <p:cNvSpPr/>
          <p:nvPr/>
        </p:nvSpPr>
        <p:spPr>
          <a:xfrm>
            <a:off x="52341" y="5337625"/>
            <a:ext cx="1556277" cy="283195"/>
          </a:xfrm>
          <a:prstGeom prst="rect">
            <a:avLst/>
          </a:prstGeom>
          <a:ln>
            <a:solidFill>
              <a:schemeClr val="accent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71450" indent="-171450" defTabSz="488950">
              <a:lnSpc>
                <a:spcPct val="90000"/>
              </a:lnSpc>
              <a:spcAft>
                <a:spcPct val="35000"/>
              </a:spcAft>
              <a:buFont typeface="Arial" panose="020B0604020202020204" pitchFamily="34" charset="0"/>
              <a:buChar char="•"/>
            </a:pPr>
            <a:r>
              <a:rPr lang="en-GB" sz="900" b="1" dirty="0" smtClean="0">
                <a:solidFill>
                  <a:srgbClr val="1E4649"/>
                </a:solidFill>
                <a:latin typeface="+mj-lt"/>
              </a:rPr>
              <a:t>Early years</a:t>
            </a:r>
            <a:endParaRPr lang="en-GB" sz="900" b="1" dirty="0" smtClean="0">
              <a:solidFill>
                <a:srgbClr val="1E4649"/>
              </a:solidFill>
              <a:ea typeface="Times New Roman" panose="02020603050405020304" pitchFamily="18" charset="0"/>
            </a:endParaRPr>
          </a:p>
          <a:p>
            <a:pPr lvl="0" defTabSz="488950">
              <a:lnSpc>
                <a:spcPct val="90000"/>
              </a:lnSpc>
              <a:spcAft>
                <a:spcPct val="35000"/>
              </a:spcAft>
            </a:pPr>
            <a:endParaRPr lang="en-GB" sz="900" dirty="0">
              <a:solidFill>
                <a:schemeClr val="tx1"/>
              </a:solidFill>
            </a:endParaRPr>
          </a:p>
          <a:p>
            <a:pPr defTabSz="488950">
              <a:lnSpc>
                <a:spcPct val="90000"/>
              </a:lnSpc>
              <a:spcAft>
                <a:spcPct val="35000"/>
              </a:spcAft>
            </a:pPr>
            <a:r>
              <a:rPr lang="en-GB" sz="900" dirty="0" smtClean="0">
                <a:solidFill>
                  <a:schemeClr val="tx1"/>
                </a:solidFill>
                <a:latin typeface="+mj-lt"/>
              </a:rPr>
              <a:t> </a:t>
            </a:r>
            <a:endParaRPr lang="en-GB" sz="900" dirty="0">
              <a:solidFill>
                <a:schemeClr val="tx1"/>
              </a:solidFill>
              <a:latin typeface="+mj-lt"/>
            </a:endParaRPr>
          </a:p>
        </p:txBody>
      </p:sp>
      <p:sp>
        <p:nvSpPr>
          <p:cNvPr id="52"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7</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
        <p:nvSpPr>
          <p:cNvPr id="2" name="Rectangle 1"/>
          <p:cNvSpPr/>
          <p:nvPr/>
        </p:nvSpPr>
        <p:spPr>
          <a:xfrm>
            <a:off x="6064716" y="3876424"/>
            <a:ext cx="790155" cy="590931"/>
          </a:xfrm>
          <a:prstGeom prst="rect">
            <a:avLst/>
          </a:prstGeom>
        </p:spPr>
        <p:txBody>
          <a:bodyPr wrap="square">
            <a:spAutoFit/>
          </a:bodyPr>
          <a:lstStyle/>
          <a:p>
            <a:pPr defTabSz="488950">
              <a:lnSpc>
                <a:spcPct val="90000"/>
              </a:lnSpc>
              <a:spcAft>
                <a:spcPct val="35000"/>
              </a:spcAft>
            </a:pPr>
            <a:r>
              <a:rPr lang="en-GB" sz="900" dirty="0" smtClean="0">
                <a:solidFill>
                  <a:schemeClr val="bg1"/>
                </a:solidFill>
              </a:rPr>
              <a:t>Arthur, Stewart, &amp; Irving (2005)</a:t>
            </a:r>
          </a:p>
        </p:txBody>
      </p:sp>
    </p:spTree>
    <p:extLst>
      <p:ext uri="{BB962C8B-B14F-4D97-AF65-F5344CB8AC3E}">
        <p14:creationId xmlns:p14="http://schemas.microsoft.com/office/powerpoint/2010/main" val="274795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8" grpId="0" animBg="1"/>
      <p:bldP spid="37" grpId="0" animBg="1"/>
      <p:bldP spid="49"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89" y="565150"/>
            <a:ext cx="6297612" cy="695325"/>
          </a:xfrm>
        </p:spPr>
        <p:txBody>
          <a:bodyPr/>
          <a:lstStyle/>
          <a:p>
            <a:r>
              <a:rPr lang="en-GB" sz="2400" dirty="0"/>
              <a:t>Information </a:t>
            </a:r>
            <a:r>
              <a:rPr lang="en-GB" sz="2400" dirty="0" smtClean="0"/>
              <a:t>Literacy </a:t>
            </a:r>
            <a:r>
              <a:rPr lang="en-GB" sz="2400" dirty="0"/>
              <a:t>and lifelong learning</a:t>
            </a:r>
            <a:r>
              <a:rPr lang="en-GB" dirty="0"/>
              <a:t/>
            </a:r>
            <a:br>
              <a:rPr lang="en-GB" dirty="0"/>
            </a:br>
            <a:endParaRPr lang="en-GB" dirty="0"/>
          </a:p>
        </p:txBody>
      </p:sp>
      <p:sp>
        <p:nvSpPr>
          <p:cNvPr id="3" name="Content Placeholder 2"/>
          <p:cNvSpPr>
            <a:spLocks noGrp="1"/>
          </p:cNvSpPr>
          <p:nvPr>
            <p:ph idx="1"/>
          </p:nvPr>
        </p:nvSpPr>
        <p:spPr>
          <a:xfrm>
            <a:off x="303212" y="1659133"/>
            <a:ext cx="8448674" cy="4228172"/>
          </a:xfrm>
        </p:spPr>
        <p:txBody>
          <a:bodyPr/>
          <a:lstStyle/>
          <a:p>
            <a:r>
              <a:rPr lang="en-GB" dirty="0" smtClean="0"/>
              <a:t>ALA 's Presidential Committee on Information Literacy was appointed in </a:t>
            </a:r>
            <a:r>
              <a:rPr lang="en-GB" b="1" dirty="0" smtClean="0"/>
              <a:t>1987</a:t>
            </a:r>
          </a:p>
          <a:p>
            <a:pPr marL="0" indent="0">
              <a:buNone/>
            </a:pPr>
            <a:endParaRPr lang="en-GB" b="1" dirty="0" smtClean="0"/>
          </a:p>
          <a:p>
            <a:pPr marL="342900" lvl="1" indent="-342900">
              <a:buFontTx/>
              <a:buChar char="•"/>
            </a:pPr>
            <a:r>
              <a:rPr lang="en-GB" sz="2000" i="1" dirty="0"/>
              <a:t>Information </a:t>
            </a:r>
            <a:r>
              <a:rPr lang="en-GB" sz="2000" i="1" dirty="0" smtClean="0"/>
              <a:t>Literacy</a:t>
            </a:r>
            <a:r>
              <a:rPr lang="en-GB" sz="2000" i="1" dirty="0"/>
              <a:t>: the key competency for the 21</a:t>
            </a:r>
            <a:r>
              <a:rPr lang="en-GB" sz="2000" i="1" baseline="30000" dirty="0"/>
              <a:t>st</a:t>
            </a:r>
            <a:r>
              <a:rPr lang="en-GB" sz="2000" i="1" dirty="0"/>
              <a:t> century </a:t>
            </a:r>
            <a:r>
              <a:rPr lang="en-GB" sz="2000" dirty="0"/>
              <a:t>(Bundy, </a:t>
            </a:r>
            <a:r>
              <a:rPr lang="en-GB" sz="2000" b="1" dirty="0"/>
              <a:t>1998</a:t>
            </a:r>
            <a:r>
              <a:rPr lang="en-GB" sz="2000" dirty="0"/>
              <a:t>) </a:t>
            </a:r>
            <a:endParaRPr lang="en-GB" sz="2000" dirty="0" smtClean="0"/>
          </a:p>
          <a:p>
            <a:pPr marL="0" lvl="1" indent="0">
              <a:buNone/>
            </a:pPr>
            <a:endParaRPr lang="en-GB" sz="2000" dirty="0" smtClean="0"/>
          </a:p>
          <a:p>
            <a:pPr marL="342900" lvl="1" indent="-342900">
              <a:buFontTx/>
              <a:buChar char="•"/>
            </a:pPr>
            <a:r>
              <a:rPr lang="en-GB" sz="2000" dirty="0"/>
              <a:t>SCONUL Task Force (December </a:t>
            </a:r>
            <a:r>
              <a:rPr lang="en-GB" sz="2000" b="1" dirty="0"/>
              <a:t>1998</a:t>
            </a:r>
            <a:r>
              <a:rPr lang="en-GB" sz="2000" dirty="0" smtClean="0"/>
              <a:t>)</a:t>
            </a:r>
          </a:p>
          <a:p>
            <a:pPr marL="0" lvl="1" indent="0">
              <a:buNone/>
            </a:pPr>
            <a:endParaRPr lang="en-GB" sz="2000" dirty="0" smtClean="0"/>
          </a:p>
          <a:p>
            <a:pPr marL="342900" lvl="1" indent="-342900">
              <a:buFontTx/>
              <a:buChar char="•"/>
            </a:pPr>
            <a:r>
              <a:rPr lang="en-GB" sz="2000" dirty="0"/>
              <a:t>Prague Declaration </a:t>
            </a:r>
            <a:r>
              <a:rPr lang="en-GB" sz="2000" dirty="0" smtClean="0"/>
              <a:t> </a:t>
            </a:r>
            <a:r>
              <a:rPr lang="en-GB" sz="2000" i="1" dirty="0" smtClean="0"/>
              <a:t>Towards </a:t>
            </a:r>
            <a:r>
              <a:rPr lang="en-GB" sz="2000" i="1" dirty="0"/>
              <a:t>an </a:t>
            </a:r>
            <a:r>
              <a:rPr lang="en-GB" sz="2000" i="1" dirty="0" smtClean="0"/>
              <a:t>information literate </a:t>
            </a:r>
            <a:r>
              <a:rPr lang="en-GB" sz="2000" i="1" dirty="0"/>
              <a:t>s</a:t>
            </a:r>
            <a:r>
              <a:rPr lang="en-GB" sz="2000" i="1" dirty="0" smtClean="0"/>
              <a:t>ociety </a:t>
            </a:r>
            <a:r>
              <a:rPr lang="en-GB" sz="2000" dirty="0" smtClean="0"/>
              <a:t>(UNESCO </a:t>
            </a:r>
            <a:r>
              <a:rPr lang="en-GB" sz="2000" b="1" dirty="0" smtClean="0"/>
              <a:t>2003</a:t>
            </a:r>
            <a:r>
              <a:rPr lang="en-GB" sz="2000" dirty="0" smtClean="0"/>
              <a:t>)</a:t>
            </a:r>
          </a:p>
          <a:p>
            <a:pPr marL="0" lvl="1" indent="0">
              <a:buNone/>
            </a:pPr>
            <a:endParaRPr lang="en-GB" sz="2000" dirty="0" smtClean="0"/>
          </a:p>
          <a:p>
            <a:pPr marL="342900" lvl="1" indent="-342900">
              <a:buFontTx/>
              <a:buChar char="•"/>
            </a:pPr>
            <a:r>
              <a:rPr lang="en-GB" sz="2000" dirty="0"/>
              <a:t>Alexandria Proclamation on I</a:t>
            </a:r>
            <a:r>
              <a:rPr lang="en-GB" sz="2000" dirty="0" smtClean="0"/>
              <a:t>nformation </a:t>
            </a:r>
            <a:r>
              <a:rPr lang="en-GB" sz="2000" dirty="0"/>
              <a:t>L</a:t>
            </a:r>
            <a:r>
              <a:rPr lang="en-GB" sz="2000" dirty="0" smtClean="0"/>
              <a:t>iteracy </a:t>
            </a:r>
            <a:r>
              <a:rPr lang="en-GB" sz="2000" dirty="0"/>
              <a:t>and </a:t>
            </a:r>
            <a:r>
              <a:rPr lang="en-GB" sz="2000" dirty="0" smtClean="0"/>
              <a:t>lifelong learning </a:t>
            </a:r>
            <a:r>
              <a:rPr lang="en-GB" sz="2000" dirty="0"/>
              <a:t>, </a:t>
            </a:r>
            <a:r>
              <a:rPr lang="en-GB" sz="2000" dirty="0" smtClean="0"/>
              <a:t>in </a:t>
            </a:r>
            <a:r>
              <a:rPr lang="en-GB" sz="2000" b="1" dirty="0" smtClean="0"/>
              <a:t>2005</a:t>
            </a:r>
            <a:r>
              <a:rPr lang="en-GB" sz="2000" dirty="0" smtClean="0"/>
              <a:t> </a:t>
            </a:r>
            <a:r>
              <a:rPr lang="en-GB" sz="2000" dirty="0"/>
              <a:t>(</a:t>
            </a:r>
            <a:r>
              <a:rPr lang="en-GB" sz="2000" dirty="0" smtClean="0"/>
              <a:t>Garner, </a:t>
            </a:r>
            <a:r>
              <a:rPr lang="en-GB" sz="2000" b="1" dirty="0" smtClean="0"/>
              <a:t>2006</a:t>
            </a:r>
            <a:r>
              <a:rPr lang="en-GB" sz="2000" dirty="0" smtClean="0"/>
              <a:t>) </a:t>
            </a:r>
            <a:endParaRPr lang="en-GB" sz="2000" dirty="0"/>
          </a:p>
          <a:p>
            <a:pPr marL="342900" lvl="1" indent="-342900">
              <a:buFontTx/>
              <a:buChar char="•"/>
            </a:pPr>
            <a:endParaRPr lang="en-GB" sz="1400" dirty="0"/>
          </a:p>
          <a:p>
            <a:pPr marL="342900" lvl="1" indent="-342900">
              <a:buFontTx/>
              <a:buChar char="•"/>
            </a:pPr>
            <a:endParaRPr lang="en-GB" sz="1400" dirty="0"/>
          </a:p>
          <a:p>
            <a:pPr marL="342900" lvl="1" indent="-342900">
              <a:buFontTx/>
              <a:buChar char="•"/>
            </a:pPr>
            <a:endParaRPr lang="en-GB" sz="1400" dirty="0"/>
          </a:p>
          <a:p>
            <a:endParaRPr lang="en-GB" b="1" dirty="0" smtClean="0"/>
          </a:p>
          <a:p>
            <a:endParaRPr lang="en-GB" dirty="0" smtClean="0"/>
          </a:p>
          <a:p>
            <a:endParaRPr lang="en-GB" dirty="0"/>
          </a:p>
        </p:txBody>
      </p:sp>
      <p:sp>
        <p:nvSpPr>
          <p:cNvPr id="4"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3754150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49" y="391893"/>
            <a:ext cx="5744496" cy="960389"/>
          </a:xfrm>
        </p:spPr>
        <p:txBody>
          <a:bodyPr/>
          <a:lstStyle/>
          <a:p>
            <a:pPr algn="ctr"/>
            <a:r>
              <a:rPr lang="en-GB" sz="2400" dirty="0" smtClean="0"/>
              <a:t>Lifelong learning definition examples</a:t>
            </a:r>
            <a:endParaRPr lang="en-GB" sz="2400" dirty="0"/>
          </a:p>
        </p:txBody>
      </p:sp>
      <p:sp>
        <p:nvSpPr>
          <p:cNvPr id="3" name="Content Placeholder 2"/>
          <p:cNvSpPr>
            <a:spLocks noGrp="1"/>
          </p:cNvSpPr>
          <p:nvPr>
            <p:ph idx="1"/>
          </p:nvPr>
        </p:nvSpPr>
        <p:spPr>
          <a:xfrm>
            <a:off x="398585" y="1663864"/>
            <a:ext cx="8448674" cy="5025421"/>
          </a:xfrm>
        </p:spPr>
        <p:txBody>
          <a:bodyPr/>
          <a:lstStyle/>
          <a:p>
            <a:pPr marL="0" indent="0">
              <a:buNone/>
            </a:pPr>
            <a:r>
              <a:rPr lang="en-GB" sz="1600" dirty="0" smtClean="0"/>
              <a:t>	</a:t>
            </a:r>
          </a:p>
          <a:p>
            <a:pPr marL="0" indent="0">
              <a:buNone/>
            </a:pPr>
            <a:endParaRPr lang="en-GB" sz="1600" dirty="0"/>
          </a:p>
          <a:p>
            <a:pPr marL="0" indent="0">
              <a:buNone/>
            </a:pPr>
            <a:r>
              <a:rPr lang="en-GB" sz="1600" dirty="0" smtClean="0"/>
              <a:t>	</a:t>
            </a:r>
          </a:p>
          <a:p>
            <a:pPr marL="0" lvl="1" indent="0">
              <a:buNone/>
            </a:pPr>
            <a:r>
              <a:rPr lang="en-GB" dirty="0" smtClean="0"/>
              <a:t>							</a:t>
            </a:r>
            <a:endParaRPr lang="en-GB" sz="2000" dirty="0"/>
          </a:p>
          <a:p>
            <a:pPr marL="914400" lvl="2" indent="0">
              <a:buNone/>
            </a:pPr>
            <a:endParaRPr lang="en-GB" dirty="0" smtClean="0"/>
          </a:p>
          <a:p>
            <a:pPr lvl="2"/>
            <a:endParaRPr lang="en-GB" dirty="0" smtClean="0"/>
          </a:p>
          <a:p>
            <a:endParaRPr lang="en-GB" dirty="0"/>
          </a:p>
        </p:txBody>
      </p:sp>
      <p:sp>
        <p:nvSpPr>
          <p:cNvPr id="4" name="Rounded Rectangular Callout 3"/>
          <p:cNvSpPr/>
          <p:nvPr/>
        </p:nvSpPr>
        <p:spPr>
          <a:xfrm>
            <a:off x="5241000" y="1680654"/>
            <a:ext cx="3317632" cy="2605569"/>
          </a:xfrm>
          <a:prstGeom prst="wedgeRoundRect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400" dirty="0">
                <a:solidFill>
                  <a:schemeClr val="tx1"/>
                </a:solidFill>
              </a:rPr>
              <a:t>In contemporary conditions learning becomes not only ‘</a:t>
            </a:r>
            <a:r>
              <a:rPr lang="en-GB" sz="1400" b="1" dirty="0">
                <a:solidFill>
                  <a:schemeClr val="tx1"/>
                </a:solidFill>
              </a:rPr>
              <a:t>lifelong</a:t>
            </a:r>
            <a:r>
              <a:rPr lang="en-GB" sz="1400" dirty="0">
                <a:solidFill>
                  <a:schemeClr val="tx1"/>
                </a:solidFill>
              </a:rPr>
              <a:t>’, suggesting 	learning as relevant throughout the life course, but also ‘</a:t>
            </a:r>
            <a:r>
              <a:rPr lang="en-GB" sz="1400" b="1" dirty="0">
                <a:solidFill>
                  <a:schemeClr val="tx1"/>
                </a:solidFill>
              </a:rPr>
              <a:t>life wide</a:t>
            </a:r>
            <a:r>
              <a:rPr lang="en-GB" sz="1400" dirty="0">
                <a:solidFill>
                  <a:schemeClr val="tx1"/>
                </a:solidFill>
              </a:rPr>
              <a:t>’, suggesting 	learning as an essential aspect of our </a:t>
            </a:r>
            <a:r>
              <a:rPr lang="en-GB" sz="1400" b="1" dirty="0">
                <a:solidFill>
                  <a:schemeClr val="tx1"/>
                </a:solidFill>
              </a:rPr>
              <a:t>whole life experience</a:t>
            </a:r>
            <a:r>
              <a:rPr lang="en-GB" sz="1400" dirty="0">
                <a:solidFill>
                  <a:schemeClr val="tx1"/>
                </a:solidFill>
              </a:rPr>
              <a:t>, not just that which </a:t>
            </a:r>
            <a:r>
              <a:rPr lang="en-GB" sz="1400" dirty="0" smtClean="0">
                <a:solidFill>
                  <a:schemeClr val="tx1"/>
                </a:solidFill>
              </a:rPr>
              <a:t>we </a:t>
            </a:r>
            <a:r>
              <a:rPr lang="en-GB" sz="1400" dirty="0">
                <a:solidFill>
                  <a:schemeClr val="tx1"/>
                </a:solidFill>
              </a:rPr>
              <a:t>think of as ‘education’. Harrison, Reeve, Hanson,. &amp; Clarke. (2002, p.1) </a:t>
            </a:r>
          </a:p>
        </p:txBody>
      </p:sp>
      <p:sp>
        <p:nvSpPr>
          <p:cNvPr id="8" name="Rounded Rectangular Callout 7"/>
          <p:cNvSpPr/>
          <p:nvPr/>
        </p:nvSpPr>
        <p:spPr>
          <a:xfrm>
            <a:off x="398585" y="2700876"/>
            <a:ext cx="4413738" cy="2951399"/>
          </a:xfrm>
          <a:prstGeom prst="wedgeRoundRect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buNone/>
            </a:pPr>
            <a:r>
              <a:rPr lang="en-GB" sz="1400" dirty="0" smtClean="0">
                <a:solidFill>
                  <a:schemeClr val="tx1"/>
                </a:solidFill>
              </a:rPr>
              <a:t>[lifelong </a:t>
            </a:r>
            <a:r>
              <a:rPr lang="en-GB" sz="1400" dirty="0">
                <a:solidFill>
                  <a:schemeClr val="tx1"/>
                </a:solidFill>
              </a:rPr>
              <a:t>learning </a:t>
            </a:r>
            <a:r>
              <a:rPr lang="en-GB" sz="1400" dirty="0" smtClean="0">
                <a:solidFill>
                  <a:schemeClr val="tx1"/>
                </a:solidFill>
              </a:rPr>
              <a:t>is about] … “</a:t>
            </a:r>
            <a:r>
              <a:rPr lang="en-GB" sz="1400" dirty="0">
                <a:solidFill>
                  <a:schemeClr val="tx1"/>
                </a:solidFill>
              </a:rPr>
              <a:t>personal fulfilment and enterprise; </a:t>
            </a:r>
            <a:r>
              <a:rPr lang="en-GB" sz="1400" b="1" dirty="0" smtClean="0">
                <a:solidFill>
                  <a:schemeClr val="tx1"/>
                </a:solidFill>
              </a:rPr>
              <a:t>employability</a:t>
            </a:r>
            <a:r>
              <a:rPr lang="en-GB" sz="1400" dirty="0" smtClean="0">
                <a:solidFill>
                  <a:schemeClr val="tx1"/>
                </a:solidFill>
              </a:rPr>
              <a:t> </a:t>
            </a:r>
            <a:r>
              <a:rPr lang="en-GB" sz="1400" dirty="0">
                <a:solidFill>
                  <a:schemeClr val="tx1"/>
                </a:solidFill>
              </a:rPr>
              <a:t>and adaptability; active </a:t>
            </a:r>
            <a:r>
              <a:rPr lang="en-GB" sz="1400" b="1" dirty="0">
                <a:solidFill>
                  <a:schemeClr val="tx1"/>
                </a:solidFill>
              </a:rPr>
              <a:t>citizenship</a:t>
            </a:r>
            <a:r>
              <a:rPr lang="en-GB" sz="1400" dirty="0">
                <a:solidFill>
                  <a:schemeClr val="tx1"/>
                </a:solidFill>
              </a:rPr>
              <a:t> and </a:t>
            </a:r>
            <a:r>
              <a:rPr lang="en-GB" sz="1400" b="1" dirty="0">
                <a:solidFill>
                  <a:schemeClr val="tx1"/>
                </a:solidFill>
              </a:rPr>
              <a:t>social  inclusion</a:t>
            </a:r>
            <a:r>
              <a:rPr lang="en-GB" sz="1400" dirty="0" smtClean="0">
                <a:solidFill>
                  <a:schemeClr val="tx1"/>
                </a:solidFill>
              </a:rPr>
              <a:t>”... </a:t>
            </a:r>
            <a:r>
              <a:rPr lang="en-GB" sz="1400" dirty="0">
                <a:solidFill>
                  <a:schemeClr val="tx1"/>
                </a:solidFill>
              </a:rPr>
              <a:t>	</a:t>
            </a:r>
          </a:p>
          <a:p>
            <a:pPr marL="0" lvl="1"/>
            <a:r>
              <a:rPr lang="en-GB" sz="1400" dirty="0">
                <a:solidFill>
                  <a:schemeClr val="tx1"/>
                </a:solidFill>
              </a:rPr>
              <a:t>“encompassing formal and informal learning, </a:t>
            </a:r>
            <a:r>
              <a:rPr lang="en-GB" sz="1400" b="1" dirty="0">
                <a:solidFill>
                  <a:schemeClr val="tx1"/>
                </a:solidFill>
              </a:rPr>
              <a:t>workplace learning</a:t>
            </a:r>
            <a:r>
              <a:rPr lang="en-GB" sz="1400" dirty="0">
                <a:solidFill>
                  <a:schemeClr val="tx1"/>
                </a:solidFill>
              </a:rPr>
              <a:t>, and the skills, knowledge, attitudes and behaviours that people acquire in </a:t>
            </a:r>
            <a:r>
              <a:rPr lang="en-GB" sz="1400" b="1" dirty="0">
                <a:solidFill>
                  <a:schemeClr val="tx1"/>
                </a:solidFill>
              </a:rPr>
              <a:t>day-to-day</a:t>
            </a:r>
            <a:r>
              <a:rPr lang="en-GB" sz="1400" dirty="0">
                <a:solidFill>
                  <a:schemeClr val="tx1"/>
                </a:solidFill>
              </a:rPr>
              <a:t> experience”. Scottish Executive’s (2003, p.7) </a:t>
            </a:r>
          </a:p>
        </p:txBody>
      </p:sp>
      <p:sp>
        <p:nvSpPr>
          <p:cNvPr id="6" name="Slide Number Placeholder 5"/>
          <p:cNvSpPr txBox="1">
            <a:spLocks/>
          </p:cNvSpPr>
          <p:nvPr/>
        </p:nvSpPr>
        <p:spPr>
          <a:xfrm>
            <a:off x="6570482" y="6391373"/>
            <a:ext cx="2116318" cy="330102"/>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en-GB" altLang="en-US" b="1" dirty="0"/>
              <a:t>Slide </a:t>
            </a:r>
            <a:fld id="{9A370FFF-8155-47A9-BE55-8B8E022EB038}" type="slidenum">
              <a:rPr kumimoji="0" lang="en-GB" altLang="en-US" sz="1200" b="1"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lvl="0"/>
              <a:t>9</a:t>
            </a:fld>
            <a:r>
              <a:rPr kumimoji="0" lang="en-GB" altLang="en-US" sz="1200" b="1" i="0" u="none" strike="noStrike" kern="1200" cap="none" spc="0" normalizeH="0" baseline="0" noProof="0" dirty="0" smtClean="0">
                <a:ln>
                  <a:noFill/>
                </a:ln>
                <a:solidFill>
                  <a:srgbClr val="898989"/>
                </a:solidFill>
                <a:effectLst/>
                <a:uLnTx/>
                <a:uFillTx/>
                <a:latin typeface="Arial" panose="020B0604020202020204" pitchFamily="34" charset="0"/>
                <a:ea typeface="+mn-ea"/>
                <a:cs typeface="Arial" panose="020B0604020202020204" pitchFamily="34" charset="0"/>
              </a:rPr>
              <a:t> of 24</a:t>
            </a:r>
          </a:p>
        </p:txBody>
      </p:sp>
    </p:spTree>
    <p:extLst>
      <p:ext uri="{BB962C8B-B14F-4D97-AF65-F5344CB8AC3E}">
        <p14:creationId xmlns:p14="http://schemas.microsoft.com/office/powerpoint/2010/main" val="745277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4194</TotalTime>
  <Words>3292</Words>
  <Application>Microsoft Office PowerPoint</Application>
  <PresentationFormat>On-screen Show (4:3)</PresentationFormat>
  <Paragraphs>494</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Default Design</vt:lpstr>
      <vt:lpstr>Custom Design</vt:lpstr>
      <vt:lpstr> </vt:lpstr>
      <vt:lpstr>Presentation overview</vt:lpstr>
      <vt:lpstr>Information Literacy definition/s</vt:lpstr>
      <vt:lpstr>Information Literacy 1974-2004</vt:lpstr>
      <vt:lpstr>Information Literacy narrative</vt:lpstr>
      <vt:lpstr>PowerPoint Presentation</vt:lpstr>
      <vt:lpstr>PowerPoint Presentation</vt:lpstr>
      <vt:lpstr>Information Literacy and lifelong learning </vt:lpstr>
      <vt:lpstr>Lifelong learning definition examples</vt:lpstr>
      <vt:lpstr>      Irving (2006, 2010, 2011, 2013) Irving &amp; Crawford (2007)  Crawford &amp; Irving (2007, 2009, 2012, 2013)      </vt:lpstr>
      <vt:lpstr>The distinction between a model &amp; a framework </vt:lpstr>
      <vt:lpstr>Information Literacy models &amp; frameworks – examples</vt:lpstr>
      <vt:lpstr>National Information Literacy Framework (Scotland) Irving (2007)</vt:lpstr>
      <vt:lpstr>National Information Literacy Framework (Scotland) Irving (2007)</vt:lpstr>
      <vt:lpstr>PowerPoint Presentation</vt:lpstr>
      <vt:lpstr>More comprehensive lifelong learning model required</vt:lpstr>
      <vt:lpstr> Elements to be included in the Irving model </vt:lpstr>
      <vt:lpstr>PowerPoint Presentation</vt:lpstr>
      <vt:lpstr>References</vt:lpstr>
      <vt:lpstr>References</vt:lpstr>
      <vt:lpstr>References</vt:lpstr>
      <vt:lpstr>References</vt:lpstr>
      <vt:lpstr>References</vt:lpstr>
      <vt:lpstr>PowerPoint Presentation</vt:lpstr>
    </vt:vector>
  </TitlesOfParts>
  <Company>Edinburgh Napier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Irving, Christine</dc:creator>
  <cp:lastModifiedBy>cirving</cp:lastModifiedBy>
  <cp:revision>434</cp:revision>
  <cp:lastPrinted>2015-06-20T16:58:34Z</cp:lastPrinted>
  <dcterms:created xsi:type="dcterms:W3CDTF">2015-04-29T10:16:05Z</dcterms:created>
  <dcterms:modified xsi:type="dcterms:W3CDTF">2015-06-20T17:39:14Z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rover">
    <vt:lpwstr/>
  </property>
  <property fmtid="{D5CDD505-2E9C-101B-9397-08002B2CF9AE}" pid="3" name="WorkFlow">
    <vt:lpwstr/>
  </property>
  <property fmtid="{D5CDD505-2E9C-101B-9397-08002B2CF9AE}" pid="4" name="Level">
    <vt:lpwstr/>
  </property>
</Properties>
</file>